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6"/>
  </p:notesMasterIdLst>
  <p:handoutMasterIdLst>
    <p:handoutMasterId r:id="rId17"/>
  </p:handoutMasterIdLst>
  <p:sldIdLst>
    <p:sldId id="256" r:id="rId2"/>
    <p:sldId id="271" r:id="rId3"/>
    <p:sldId id="257" r:id="rId4"/>
    <p:sldId id="263" r:id="rId5"/>
    <p:sldId id="265" r:id="rId6"/>
    <p:sldId id="261" r:id="rId7"/>
    <p:sldId id="258" r:id="rId8"/>
    <p:sldId id="264" r:id="rId9"/>
    <p:sldId id="266" r:id="rId10"/>
    <p:sldId id="259" r:id="rId11"/>
    <p:sldId id="262" r:id="rId12"/>
    <p:sldId id="267" r:id="rId13"/>
    <p:sldId id="268" r:id="rId14"/>
    <p:sldId id="269"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966" autoAdjust="0"/>
  </p:normalViewPr>
  <p:slideViewPr>
    <p:cSldViewPr>
      <p:cViewPr varScale="1">
        <p:scale>
          <a:sx n="50" d="100"/>
          <a:sy n="50" d="100"/>
        </p:scale>
        <p:origin x="-187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2892" y="-102"/>
      </p:cViewPr>
      <p:guideLst>
        <p:guide orient="horz" pos="3127"/>
        <p:guide pos="21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8C3A13A-AC74-4377-85E5-6AA02351359B}" type="datetimeFigureOut">
              <a:rPr lang="en-GB" smtClean="0"/>
              <a:pPr/>
              <a:t>09/01/2014</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10A5AE2B-4D65-40D2-ADD9-B50D0383F650}"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FA23FB9-2390-48DB-9B43-9CD149B216BF}" type="datetimeFigureOut">
              <a:rPr lang="en-GB" smtClean="0"/>
              <a:pPr/>
              <a:t>09/01/2014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8DB8548-C78B-4ED6-A18D-FDB8DBAA4D68}"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Font typeface="+mj-lt"/>
              <a:buNone/>
            </a:pPr>
            <a:r>
              <a:rPr lang="en-GB" dirty="0" smtClean="0"/>
              <a:t>Today we are going to work on techniques for briefing your principal – in this case</a:t>
            </a:r>
          </a:p>
          <a:p>
            <a:pPr marL="228600" indent="-228600">
              <a:buFont typeface="+mj-lt"/>
              <a:buNone/>
            </a:pPr>
            <a:r>
              <a:rPr lang="en-GB" dirty="0" smtClean="0"/>
              <a:t> your</a:t>
            </a:r>
            <a:r>
              <a:rPr lang="en-GB" baseline="0" dirty="0" smtClean="0"/>
              <a:t> committee chairman - for a meeting with his counterpart in another country.  </a:t>
            </a:r>
          </a:p>
          <a:p>
            <a:pPr marL="228600" indent="-228600">
              <a:buFont typeface="+mj-lt"/>
              <a:buNone/>
            </a:pPr>
            <a:endParaRPr lang="en-GB" baseline="0" dirty="0" smtClean="0"/>
          </a:p>
          <a:p>
            <a:pPr marL="228600" indent="-228600">
              <a:buFont typeface="+mj-lt"/>
              <a:buAutoNum type="arabicPeriod"/>
            </a:pPr>
            <a:r>
              <a:rPr lang="en-GB" baseline="0" dirty="0" smtClean="0"/>
              <a:t>I will give you some explanation </a:t>
            </a:r>
          </a:p>
          <a:p>
            <a:pPr marL="228600" indent="-228600">
              <a:buFont typeface="+mj-lt"/>
              <a:buAutoNum type="arabicPeriod"/>
            </a:pPr>
            <a:endParaRPr lang="en-GB" baseline="0" dirty="0" smtClean="0"/>
          </a:p>
          <a:p>
            <a:pPr marL="228600" indent="-228600">
              <a:buFont typeface="+mj-lt"/>
              <a:buAutoNum type="arabicPeriod"/>
            </a:pPr>
            <a:r>
              <a:rPr lang="en-GB" baseline="0" dirty="0" smtClean="0"/>
              <a:t>We will see some examples.</a:t>
            </a:r>
          </a:p>
          <a:p>
            <a:pPr marL="228600" indent="-228600">
              <a:buFont typeface="+mj-lt"/>
              <a:buAutoNum type="arabicPeriod"/>
            </a:pPr>
            <a:endParaRPr lang="en-GB" baseline="0" dirty="0" smtClean="0"/>
          </a:p>
          <a:p>
            <a:pPr marL="228600" indent="-228600">
              <a:buFont typeface="+mj-lt"/>
              <a:buAutoNum type="arabicPeriod"/>
            </a:pPr>
            <a:r>
              <a:rPr lang="en-GB" dirty="0" smtClean="0"/>
              <a:t>T</a:t>
            </a:r>
            <a:r>
              <a:rPr lang="en-GB" baseline="0" dirty="0" smtClean="0"/>
              <a:t>hen you will actually do some drafting.</a:t>
            </a:r>
          </a:p>
          <a:p>
            <a:pPr marL="228600" indent="-228600">
              <a:buFont typeface="+mj-lt"/>
              <a:buAutoNum type="arabicPeriod"/>
            </a:pPr>
            <a:endParaRPr lang="en-GB" dirty="0"/>
          </a:p>
          <a:p>
            <a:pPr marL="228600" indent="-228600">
              <a:buFont typeface="+mj-lt"/>
              <a:buAutoNum type="arabicPeriod"/>
            </a:pPr>
            <a:r>
              <a:rPr lang="en-GB" dirty="0" smtClean="0"/>
              <a:t>Finally, we will juxtapose </a:t>
            </a:r>
            <a:r>
              <a:rPr lang="en-GB" baseline="0" dirty="0" smtClean="0"/>
              <a:t> your talking points</a:t>
            </a:r>
            <a:r>
              <a:rPr lang="en-GB" dirty="0" smtClean="0"/>
              <a:t> and try to assess</a:t>
            </a:r>
          </a:p>
          <a:p>
            <a:pPr marL="228600" indent="-228600">
              <a:buFont typeface="Arial" pitchFamily="34" charset="0"/>
              <a:buChar char="•"/>
            </a:pPr>
            <a:r>
              <a:rPr lang="en-GB" dirty="0"/>
              <a:t>W</a:t>
            </a:r>
            <a:r>
              <a:rPr lang="en-GB" dirty="0" smtClean="0"/>
              <a:t>hether  the two principals would be on the same page </a:t>
            </a:r>
          </a:p>
          <a:p>
            <a:pPr marL="228600" indent="-228600">
              <a:buFont typeface="Arial" pitchFamily="34" charset="0"/>
              <a:buChar char="•"/>
            </a:pPr>
            <a:r>
              <a:rPr lang="en-GB" dirty="0" smtClean="0"/>
              <a:t>Whether the right approach has been taken </a:t>
            </a:r>
          </a:p>
          <a:p>
            <a:pPr marL="228600" indent="-228600">
              <a:buFont typeface="Arial" pitchFamily="34" charset="0"/>
              <a:buChar char="•"/>
            </a:pPr>
            <a:r>
              <a:rPr lang="en-GB" dirty="0" smtClean="0"/>
              <a:t>Whether the right tone has been struck</a:t>
            </a:r>
          </a:p>
          <a:p>
            <a:pPr marL="228600" indent="-228600">
              <a:buFont typeface="Arial" pitchFamily="34" charset="0"/>
              <a:buChar char="•"/>
            </a:pPr>
            <a:r>
              <a:rPr lang="en-GB" dirty="0" smtClean="0"/>
              <a:t>Whether there were things that have been left out</a:t>
            </a:r>
          </a:p>
          <a:p>
            <a:pPr marL="228600" indent="-228600">
              <a:buFont typeface="Arial" pitchFamily="34" charset="0"/>
              <a:buChar char="•"/>
            </a:pPr>
            <a:r>
              <a:rPr lang="en-GB" dirty="0" smtClean="0"/>
              <a:t>Whether there are things that have been </a:t>
            </a:r>
            <a:r>
              <a:rPr lang="en-GB" b="0" dirty="0" smtClean="0"/>
              <a:t>proposed</a:t>
            </a:r>
            <a:r>
              <a:rPr lang="en-GB" b="1" dirty="0" smtClean="0"/>
              <a:t> </a:t>
            </a:r>
            <a:r>
              <a:rPr lang="en-GB" dirty="0" smtClean="0"/>
              <a:t>but should not be mentioned</a:t>
            </a:r>
          </a:p>
          <a:p>
            <a:pPr marL="228600" indent="-228600"/>
            <a:endParaRPr lang="en-GB" dirty="0"/>
          </a:p>
          <a:p>
            <a:pPr marL="228600" indent="-228600"/>
            <a:r>
              <a:rPr lang="en-GB" dirty="0" smtClean="0"/>
              <a:t>5. Timing (break when you want) : </a:t>
            </a:r>
          </a:p>
          <a:p>
            <a:pPr marL="228600" indent="-228600">
              <a:buFont typeface="Arial" pitchFamily="34" charset="0"/>
              <a:buChar char="•"/>
            </a:pPr>
            <a:r>
              <a:rPr lang="en-GB" dirty="0" smtClean="0"/>
              <a:t>set-up: 20 minutes </a:t>
            </a:r>
          </a:p>
          <a:p>
            <a:pPr marL="228600" indent="-228600">
              <a:buFont typeface="Arial" pitchFamily="34" charset="0"/>
              <a:buChar char="•"/>
            </a:pPr>
            <a:r>
              <a:rPr lang="en-GB" dirty="0" smtClean="0"/>
              <a:t>Research and writing : 50 minutes</a:t>
            </a:r>
          </a:p>
          <a:p>
            <a:pPr marL="228600" indent="-228600">
              <a:buFont typeface="Arial" pitchFamily="34" charset="0"/>
              <a:buChar char="•"/>
            </a:pPr>
            <a:r>
              <a:rPr lang="en-GB" dirty="0" smtClean="0"/>
              <a:t>Debrief : 40 minutes</a:t>
            </a:r>
            <a:endParaRPr lang="en-GB" dirty="0"/>
          </a:p>
        </p:txBody>
      </p:sp>
      <p:sp>
        <p:nvSpPr>
          <p:cNvPr id="4" name="Slide Number Placeholder 3"/>
          <p:cNvSpPr>
            <a:spLocks noGrp="1"/>
          </p:cNvSpPr>
          <p:nvPr>
            <p:ph type="sldNum" sz="quarter" idx="10"/>
          </p:nvPr>
        </p:nvSpPr>
        <p:spPr/>
        <p:txBody>
          <a:bodyPr/>
          <a:lstStyle/>
          <a:p>
            <a:fld id="{68DB8548-C78B-4ED6-A18D-FDB8DBAA4D68}"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68DB8548-C78B-4ED6-A18D-FDB8DBAA4D68}"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How do you think this meeting</a:t>
            </a:r>
            <a:r>
              <a:rPr lang="en-GB" baseline="0" dirty="0" smtClean="0"/>
              <a:t> would have gone if the principals had based themselves on these points? </a:t>
            </a:r>
            <a:endParaRPr lang="en-GB" dirty="0"/>
          </a:p>
        </p:txBody>
      </p:sp>
      <p:sp>
        <p:nvSpPr>
          <p:cNvPr id="4" name="Slide Number Placeholder 3"/>
          <p:cNvSpPr>
            <a:spLocks noGrp="1"/>
          </p:cNvSpPr>
          <p:nvPr>
            <p:ph type="sldNum" sz="quarter" idx="10"/>
          </p:nvPr>
        </p:nvSpPr>
        <p:spPr/>
        <p:txBody>
          <a:bodyPr/>
          <a:lstStyle/>
          <a:p>
            <a:fld id="{68DB8548-C78B-4ED6-A18D-FDB8DBAA4D68}"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68DB8548-C78B-4ED6-A18D-FDB8DBAA4D68}"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Put on flip chart</a:t>
            </a:r>
            <a:endParaRPr lang="en-GB" dirty="0"/>
          </a:p>
        </p:txBody>
      </p:sp>
      <p:sp>
        <p:nvSpPr>
          <p:cNvPr id="4" name="Slide Number Placeholder 3"/>
          <p:cNvSpPr>
            <a:spLocks noGrp="1"/>
          </p:cNvSpPr>
          <p:nvPr>
            <p:ph type="sldNum" sz="quarter" idx="10"/>
          </p:nvPr>
        </p:nvSpPr>
        <p:spPr/>
        <p:txBody>
          <a:bodyPr/>
          <a:lstStyle/>
          <a:p>
            <a:fld id="{68DB8548-C78B-4ED6-A18D-FDB8DBAA4D68}" type="slidenum">
              <a:rPr lang="en-GB" smtClean="0"/>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Put on flipchart</a:t>
            </a:r>
            <a:endParaRPr lang="en-GB" dirty="0"/>
          </a:p>
        </p:txBody>
      </p:sp>
      <p:sp>
        <p:nvSpPr>
          <p:cNvPr id="4" name="Slide Number Placeholder 3"/>
          <p:cNvSpPr>
            <a:spLocks noGrp="1"/>
          </p:cNvSpPr>
          <p:nvPr>
            <p:ph type="sldNum" sz="quarter" idx="10"/>
          </p:nvPr>
        </p:nvSpPr>
        <p:spPr/>
        <p:txBody>
          <a:bodyPr/>
          <a:lstStyle/>
          <a:p>
            <a:fld id="{68DB8548-C78B-4ED6-A18D-FDB8DBAA4D68}" type="slidenum">
              <a:rPr lang="en-GB" smtClean="0"/>
              <a:pPr/>
              <a:t>14</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a:t>
            </a:r>
            <a:r>
              <a:rPr lang="en-GB" baseline="0" dirty="0" smtClean="0"/>
              <a:t> briefing package of which the talking points are typically part usually looks like this. </a:t>
            </a:r>
            <a:endParaRPr lang="en-GB" dirty="0"/>
          </a:p>
        </p:txBody>
      </p:sp>
      <p:sp>
        <p:nvSpPr>
          <p:cNvPr id="4" name="Slide Number Placeholder 3"/>
          <p:cNvSpPr>
            <a:spLocks noGrp="1"/>
          </p:cNvSpPr>
          <p:nvPr>
            <p:ph type="sldNum" sz="quarter" idx="10"/>
          </p:nvPr>
        </p:nvSpPr>
        <p:spPr/>
        <p:txBody>
          <a:bodyPr/>
          <a:lstStyle/>
          <a:p>
            <a:fld id="{68DB8548-C78B-4ED6-A18D-FDB8DBAA4D68}"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There are essentially</a:t>
            </a:r>
            <a:r>
              <a:rPr lang="en-GB" baseline="0" dirty="0" smtClean="0"/>
              <a:t> three different approaches.</a:t>
            </a:r>
            <a:endParaRPr lang="en-GB" dirty="0"/>
          </a:p>
        </p:txBody>
      </p:sp>
      <p:sp>
        <p:nvSpPr>
          <p:cNvPr id="4" name="Slide Number Placeholder 3"/>
          <p:cNvSpPr>
            <a:spLocks noGrp="1"/>
          </p:cNvSpPr>
          <p:nvPr>
            <p:ph type="sldNum" sz="quarter" idx="10"/>
          </p:nvPr>
        </p:nvSpPr>
        <p:spPr/>
        <p:txBody>
          <a:bodyPr/>
          <a:lstStyle/>
          <a:p>
            <a:fld id="{68DB8548-C78B-4ED6-A18D-FDB8DBAA4D68}"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Long. Almost like a speech </a:t>
            </a:r>
          </a:p>
          <a:p>
            <a:r>
              <a:rPr lang="en-GB" dirty="0" smtClean="0"/>
              <a:t>Awkward: you either read or memorise – in any event,  the result is wooden </a:t>
            </a:r>
            <a:endParaRPr lang="en-GB" dirty="0"/>
          </a:p>
        </p:txBody>
      </p:sp>
      <p:sp>
        <p:nvSpPr>
          <p:cNvPr id="4" name="Slide Number Placeholder 3"/>
          <p:cNvSpPr>
            <a:spLocks noGrp="1"/>
          </p:cNvSpPr>
          <p:nvPr>
            <p:ph type="sldNum" sz="quarter" idx="10"/>
          </p:nvPr>
        </p:nvSpPr>
        <p:spPr/>
        <p:txBody>
          <a:bodyPr/>
          <a:lstStyle/>
          <a:p>
            <a:fld id="{68DB8548-C78B-4ED6-A18D-FDB8DBAA4D68}"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68DB8548-C78B-4ED6-A18D-FDB8DBAA4D68}"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Exploited Indian and US RAs now working for </a:t>
            </a:r>
            <a:r>
              <a:rPr lang="en-GB" dirty="0" err="1" smtClean="0"/>
              <a:t>OPs</a:t>
            </a:r>
            <a:r>
              <a:rPr lang="en-GB" dirty="0" smtClean="0"/>
              <a:t> to prepare simulated material for the meeting that actually did take place in the first part</a:t>
            </a:r>
            <a:r>
              <a:rPr lang="en-GB" baseline="0" dirty="0" smtClean="0"/>
              <a:t> of November.</a:t>
            </a:r>
            <a:r>
              <a:rPr lang="en-GB" dirty="0" smtClean="0"/>
              <a:t> </a:t>
            </a:r>
          </a:p>
          <a:p>
            <a:endParaRPr lang="en-GB" dirty="0" smtClean="0"/>
          </a:p>
          <a:p>
            <a:r>
              <a:rPr lang="en-GB" dirty="0" smtClean="0"/>
              <a:t>First, asked them to generate short, snappy bios</a:t>
            </a:r>
            <a:r>
              <a:rPr lang="en-GB" baseline="0" dirty="0" smtClean="0"/>
              <a:t> but bios that would give principals bridges to build on their relationship.</a:t>
            </a:r>
          </a:p>
          <a:p>
            <a:endParaRPr lang="en-GB" baseline="0" dirty="0" smtClean="0"/>
          </a:p>
          <a:p>
            <a:r>
              <a:rPr lang="en-GB" baseline="0" dirty="0" smtClean="0"/>
              <a:t>Put this on one page so you can compare. </a:t>
            </a:r>
          </a:p>
          <a:p>
            <a:endParaRPr lang="en-GB" baseline="0" dirty="0" smtClean="0"/>
          </a:p>
          <a:p>
            <a:r>
              <a:rPr lang="en-GB" baseline="0" dirty="0" smtClean="0"/>
              <a:t>Important points in common: </a:t>
            </a:r>
          </a:p>
          <a:p>
            <a:pPr>
              <a:buFont typeface="Arial" pitchFamily="34" charset="0"/>
              <a:buChar char="•"/>
            </a:pPr>
            <a:r>
              <a:rPr lang="en-GB" baseline="0" dirty="0" smtClean="0"/>
              <a:t>first black, first Sikh in top job (but not so much a mediatised issue in India). Both</a:t>
            </a:r>
          </a:p>
          <a:p>
            <a:r>
              <a:rPr lang="en-GB" baseline="0" dirty="0" smtClean="0"/>
              <a:t> may be thinking of this but will not mention.</a:t>
            </a:r>
          </a:p>
          <a:p>
            <a:pPr>
              <a:buFont typeface="Arial" pitchFamily="34" charset="0"/>
              <a:buChar char="•"/>
            </a:pPr>
            <a:r>
              <a:rPr lang="en-GB" baseline="0" dirty="0" smtClean="0"/>
              <a:t>Daughters : icebreaker – good to try to find something like this to help establish</a:t>
            </a:r>
          </a:p>
          <a:p>
            <a:r>
              <a:rPr lang="en-GB" baseline="0" dirty="0" smtClean="0"/>
              <a:t>  person-to-person contact </a:t>
            </a:r>
          </a:p>
          <a:p>
            <a:endParaRPr lang="en-GB" baseline="0" dirty="0" smtClean="0"/>
          </a:p>
          <a:p>
            <a:r>
              <a:rPr lang="en-GB" baseline="0" dirty="0" smtClean="0"/>
              <a:t>Which order more convincing? </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68DB8548-C78B-4ED6-A18D-FDB8DBAA4D68}"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Sample of telegraphic</a:t>
            </a:r>
            <a:r>
              <a:rPr lang="en-GB" baseline="0" dirty="0" smtClean="0"/>
              <a:t> style, prepared for real meeting –</a:t>
            </a:r>
          </a:p>
          <a:p>
            <a:endParaRPr lang="en-GB" baseline="0" dirty="0" smtClean="0"/>
          </a:p>
          <a:p>
            <a:r>
              <a:rPr lang="en-GB" baseline="0" dirty="0" smtClean="0"/>
              <a:t>Note how everything possible done to facilitate principal’s job in managing meeting:</a:t>
            </a:r>
          </a:p>
          <a:p>
            <a:pPr>
              <a:buFont typeface="Arial" pitchFamily="34" charset="0"/>
              <a:buChar char="•"/>
            </a:pPr>
            <a:r>
              <a:rPr lang="en-GB" baseline="0" dirty="0" smtClean="0"/>
              <a:t>Short</a:t>
            </a:r>
          </a:p>
          <a:p>
            <a:pPr>
              <a:buFont typeface="Arial" pitchFamily="34" charset="0"/>
              <a:buChar char="•"/>
            </a:pPr>
            <a:r>
              <a:rPr lang="en-GB" baseline="0" dirty="0" smtClean="0"/>
              <a:t>Highlights </a:t>
            </a:r>
          </a:p>
          <a:p>
            <a:pPr>
              <a:buFont typeface="Arial" pitchFamily="34" charset="0"/>
              <a:buChar char="•"/>
            </a:pPr>
            <a:r>
              <a:rPr lang="en-GB" baseline="0" dirty="0" smtClean="0"/>
              <a:t>Guidance on what to raise only if pressed</a:t>
            </a:r>
          </a:p>
          <a:p>
            <a:pPr>
              <a:buFont typeface="Arial" pitchFamily="34" charset="0"/>
              <a:buChar char="•"/>
            </a:pPr>
            <a:r>
              <a:rPr lang="en-GB" baseline="0" dirty="0" smtClean="0"/>
              <a:t>Reference to background </a:t>
            </a:r>
            <a:endParaRPr lang="en-GB" dirty="0"/>
          </a:p>
        </p:txBody>
      </p:sp>
      <p:sp>
        <p:nvSpPr>
          <p:cNvPr id="4" name="Slide Number Placeholder 3"/>
          <p:cNvSpPr>
            <a:spLocks noGrp="1"/>
          </p:cNvSpPr>
          <p:nvPr>
            <p:ph type="sldNum" sz="quarter" idx="10"/>
          </p:nvPr>
        </p:nvSpPr>
        <p:spPr/>
        <p:txBody>
          <a:bodyPr/>
          <a:lstStyle/>
          <a:p>
            <a:fld id="{68DB8548-C78B-4ED6-A18D-FDB8DBAA4D68}"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(Probably</a:t>
            </a:r>
            <a:r>
              <a:rPr lang="en-GB" baseline="0" dirty="0" smtClean="0"/>
              <a:t> bios should have mentioned when they met) </a:t>
            </a:r>
            <a:endParaRPr lang="en-GB" dirty="0"/>
          </a:p>
        </p:txBody>
      </p:sp>
      <p:sp>
        <p:nvSpPr>
          <p:cNvPr id="4" name="Slide Number Placeholder 3"/>
          <p:cNvSpPr>
            <a:spLocks noGrp="1"/>
          </p:cNvSpPr>
          <p:nvPr>
            <p:ph type="sldNum" sz="quarter" idx="10"/>
          </p:nvPr>
        </p:nvSpPr>
        <p:spPr/>
        <p:txBody>
          <a:bodyPr/>
          <a:lstStyle/>
          <a:p>
            <a:fld id="{68DB8548-C78B-4ED6-A18D-FDB8DBAA4D68}"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68DB8548-C78B-4ED6-A18D-FDB8DBAA4D68}"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6A45BE-9B71-40FF-A7E8-5661E7B6D8EA}" type="datetimeFigureOut">
              <a:rPr lang="en-GB" smtClean="0"/>
              <a:pPr/>
              <a:t>09/01/2014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6290A3-8393-4851-8C1E-1F5620518E0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6A45BE-9B71-40FF-A7E8-5661E7B6D8EA}" type="datetimeFigureOut">
              <a:rPr lang="en-GB" smtClean="0"/>
              <a:pPr/>
              <a:t>09/01/2014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6290A3-8393-4851-8C1E-1F5620518E0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6A45BE-9B71-40FF-A7E8-5661E7B6D8EA}" type="datetimeFigureOut">
              <a:rPr lang="en-GB" smtClean="0"/>
              <a:pPr/>
              <a:t>09/01/2014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6290A3-8393-4851-8C1E-1F5620518E0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6A45BE-9B71-40FF-A7E8-5661E7B6D8EA}" type="datetimeFigureOut">
              <a:rPr lang="en-GB" smtClean="0"/>
              <a:pPr/>
              <a:t>09/01/2014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6290A3-8393-4851-8C1E-1F5620518E0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6A45BE-9B71-40FF-A7E8-5661E7B6D8EA}" type="datetimeFigureOut">
              <a:rPr lang="en-GB" smtClean="0"/>
              <a:pPr/>
              <a:t>09/01/2014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6290A3-8393-4851-8C1E-1F5620518E0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6A45BE-9B71-40FF-A7E8-5661E7B6D8EA}" type="datetimeFigureOut">
              <a:rPr lang="en-GB" smtClean="0"/>
              <a:pPr/>
              <a:t>09/01/2014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6290A3-8393-4851-8C1E-1F5620518E0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6A45BE-9B71-40FF-A7E8-5661E7B6D8EA}" type="datetimeFigureOut">
              <a:rPr lang="en-GB" smtClean="0"/>
              <a:pPr/>
              <a:t>09/01/2014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C6290A3-8393-4851-8C1E-1F5620518E0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6A45BE-9B71-40FF-A7E8-5661E7B6D8EA}" type="datetimeFigureOut">
              <a:rPr lang="en-GB" smtClean="0"/>
              <a:pPr/>
              <a:t>09/01/2014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C6290A3-8393-4851-8C1E-1F5620518E0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6A45BE-9B71-40FF-A7E8-5661E7B6D8EA}" type="datetimeFigureOut">
              <a:rPr lang="en-GB" smtClean="0"/>
              <a:pPr/>
              <a:t>09/01/2014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C6290A3-8393-4851-8C1E-1F5620518E0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6A45BE-9B71-40FF-A7E8-5661E7B6D8EA}" type="datetimeFigureOut">
              <a:rPr lang="en-GB" smtClean="0"/>
              <a:pPr/>
              <a:t>09/01/2014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6290A3-8393-4851-8C1E-1F5620518E0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6A45BE-9B71-40FF-A7E8-5661E7B6D8EA}" type="datetimeFigureOut">
              <a:rPr lang="en-GB" smtClean="0"/>
              <a:pPr/>
              <a:t>09/01/2014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6290A3-8393-4851-8C1E-1F5620518E0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6A45BE-9B71-40FF-A7E8-5661E7B6D8EA}" type="datetimeFigureOut">
              <a:rPr lang="en-GB" smtClean="0"/>
              <a:pPr/>
              <a:t>09/01/2014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290A3-8393-4851-8C1E-1F5620518E0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p:txBody>
          <a:bodyPr>
            <a:normAutofit/>
          </a:bodyPr>
          <a:lstStyle/>
          <a:p>
            <a:r>
              <a:rPr lang="en-GB" dirty="0" smtClean="0">
                <a:latin typeface="Cambria" pitchFamily="18" charset="0"/>
              </a:rPr>
              <a:t>Crafting </a:t>
            </a:r>
            <a:r>
              <a:rPr lang="en-GB" dirty="0" smtClean="0">
                <a:latin typeface="Cambria" pitchFamily="18" charset="0"/>
              </a:rPr>
              <a:t>talking </a:t>
            </a:r>
            <a:r>
              <a:rPr lang="en-GB" dirty="0" smtClean="0">
                <a:latin typeface="Cambria" pitchFamily="18" charset="0"/>
              </a:rPr>
              <a:t>points</a:t>
            </a:r>
            <a:br>
              <a:rPr lang="en-GB" dirty="0" smtClean="0">
                <a:latin typeface="Cambria" pitchFamily="18" charset="0"/>
              </a:rPr>
            </a:br>
            <a:endParaRPr lang="en-GB" dirty="0">
              <a:latin typeface="Cambria" pitchFamily="18" charset="0"/>
            </a:endParaRPr>
          </a:p>
        </p:txBody>
      </p:sp>
      <p:sp>
        <p:nvSpPr>
          <p:cNvPr id="3" name="Subtitle 2"/>
          <p:cNvSpPr>
            <a:spLocks noGrp="1"/>
          </p:cNvSpPr>
          <p:nvPr>
            <p:ph type="subTitle" idx="1"/>
          </p:nvPr>
        </p:nvSpPr>
        <p:spPr/>
        <p:txBody>
          <a:bodyPr/>
          <a:lstStyle/>
          <a:p>
            <a:r>
              <a:rPr lang="en-GB" i="1" dirty="0" smtClean="0">
                <a:latin typeface="Cambria" pitchFamily="18" charset="0"/>
              </a:rPr>
              <a:t>Preparing principals for meetings</a:t>
            </a:r>
            <a:endParaRPr lang="en-GB" i="1" dirty="0">
              <a:latin typeface="Cambri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48217" y="95334"/>
            <a:ext cx="8056977" cy="1280880"/>
          </a:xfrm>
        </p:spPr>
        <p:txBody>
          <a:bodyPr>
            <a:normAutofit/>
          </a:bodyPr>
          <a:lstStyle/>
          <a:p>
            <a:r>
              <a:rPr lang="en-GB" sz="1800" b="1" dirty="0" smtClean="0">
                <a:latin typeface="Cambria" pitchFamily="18" charset="0"/>
              </a:rPr>
              <a:t>Key </a:t>
            </a:r>
            <a:r>
              <a:rPr lang="en-GB" sz="1800" b="1" dirty="0" smtClean="0">
                <a:latin typeface="Cambria" pitchFamily="18" charset="0"/>
              </a:rPr>
              <a:t> </a:t>
            </a:r>
            <a:r>
              <a:rPr lang="en-GB" sz="1800" b="1" dirty="0" smtClean="0">
                <a:latin typeface="Cambria" pitchFamily="18" charset="0"/>
              </a:rPr>
              <a:t>words: </a:t>
            </a:r>
            <a:br>
              <a:rPr lang="en-GB" sz="1800" b="1" dirty="0" smtClean="0">
                <a:latin typeface="Cambria" pitchFamily="18" charset="0"/>
              </a:rPr>
            </a:br>
            <a:r>
              <a:rPr lang="en-GB" sz="1800" b="1" dirty="0" smtClean="0">
                <a:latin typeface="Cambria" pitchFamily="18" charset="0"/>
              </a:rPr>
              <a:t>Meeting </a:t>
            </a:r>
            <a:r>
              <a:rPr lang="en-GB" sz="1800" b="1" dirty="0" smtClean="0">
                <a:latin typeface="Cambria" pitchFamily="18" charset="0"/>
              </a:rPr>
              <a:t>of Secretary General Solana </a:t>
            </a:r>
            <a:r>
              <a:rPr lang="en-GB" b="1" dirty="0" smtClean="0">
                <a:latin typeface="Cambria" pitchFamily="18" charset="0"/>
              </a:rPr>
              <a:t/>
            </a:r>
            <a:br>
              <a:rPr lang="en-GB" b="1" dirty="0" smtClean="0">
                <a:latin typeface="Cambria" pitchFamily="18" charset="0"/>
              </a:rPr>
            </a:br>
            <a:r>
              <a:rPr lang="en-GB" sz="1800" b="1" dirty="0" smtClean="0">
                <a:latin typeface="Cambria" pitchFamily="18" charset="0"/>
              </a:rPr>
              <a:t>with the Canadian Minister of Defence, the honourable Douglas Young, </a:t>
            </a:r>
            <a:br>
              <a:rPr lang="en-GB" sz="1800" b="1" dirty="0" smtClean="0">
                <a:latin typeface="Cambria" pitchFamily="18" charset="0"/>
              </a:rPr>
            </a:br>
            <a:r>
              <a:rPr lang="en-GB" sz="1800" b="1" dirty="0" smtClean="0">
                <a:latin typeface="Cambria" pitchFamily="18" charset="0"/>
              </a:rPr>
              <a:t>DND Headquarters, Ottawa , 5 May 1995</a:t>
            </a:r>
            <a:endParaRPr lang="en-GB" sz="1800" b="1" dirty="0">
              <a:latin typeface="Cambria" pitchFamily="18" charset="0"/>
            </a:endParaRPr>
          </a:p>
        </p:txBody>
      </p:sp>
      <p:sp>
        <p:nvSpPr>
          <p:cNvPr id="3" name="Content Placeholder 2"/>
          <p:cNvSpPr>
            <a:spLocks noGrp="1"/>
          </p:cNvSpPr>
          <p:nvPr>
            <p:ph idx="1"/>
          </p:nvPr>
        </p:nvSpPr>
        <p:spPr>
          <a:xfrm>
            <a:off x="457200" y="1752600"/>
            <a:ext cx="8229600" cy="4373563"/>
          </a:xfrm>
        </p:spPr>
        <p:txBody>
          <a:bodyPr>
            <a:normAutofit/>
          </a:bodyPr>
          <a:lstStyle/>
          <a:p>
            <a:r>
              <a:rPr lang="en-GB" sz="1600" dirty="0" smtClean="0">
                <a:latin typeface="Cambria" pitchFamily="18" charset="0"/>
              </a:rPr>
              <a:t>Congratulations</a:t>
            </a:r>
          </a:p>
          <a:p>
            <a:endParaRPr lang="en-GB" sz="1600" dirty="0" smtClean="0">
              <a:latin typeface="Cambria" pitchFamily="18" charset="0"/>
            </a:endParaRPr>
          </a:p>
          <a:p>
            <a:r>
              <a:rPr lang="en-GB" sz="1600" dirty="0" smtClean="0">
                <a:latin typeface="Cambria" pitchFamily="18" charset="0"/>
              </a:rPr>
              <a:t>Canadian commitment</a:t>
            </a:r>
          </a:p>
          <a:p>
            <a:endParaRPr lang="en-GB" sz="1600" dirty="0" smtClean="0">
              <a:latin typeface="Cambria" pitchFamily="18" charset="0"/>
            </a:endParaRPr>
          </a:p>
          <a:p>
            <a:r>
              <a:rPr lang="en-GB" sz="1600" dirty="0" smtClean="0">
                <a:latin typeface="Cambria" pitchFamily="18" charset="0"/>
              </a:rPr>
              <a:t>IFOR</a:t>
            </a:r>
          </a:p>
          <a:p>
            <a:endParaRPr lang="en-GB" sz="1600" dirty="0" smtClean="0">
              <a:latin typeface="Cambria" pitchFamily="18" charset="0"/>
            </a:endParaRPr>
          </a:p>
          <a:p>
            <a:r>
              <a:rPr lang="en-GB" sz="1600" dirty="0" smtClean="0">
                <a:latin typeface="Cambria" pitchFamily="18" charset="0"/>
              </a:rPr>
              <a:t>Enlargement</a:t>
            </a:r>
          </a:p>
          <a:p>
            <a:endParaRPr lang="en-GB" sz="1600" dirty="0" smtClean="0">
              <a:latin typeface="Cambria" pitchFamily="18" charset="0"/>
            </a:endParaRPr>
          </a:p>
          <a:p>
            <a:r>
              <a:rPr lang="en-GB" sz="1600" dirty="0" smtClean="0">
                <a:latin typeface="Cambria" pitchFamily="18" charset="0"/>
              </a:rPr>
              <a:t>Summit</a:t>
            </a:r>
          </a:p>
          <a:p>
            <a:endParaRPr lang="en-GB" sz="1600" dirty="0" smtClean="0">
              <a:latin typeface="Cambria" pitchFamily="18" charset="0"/>
            </a:endParaRPr>
          </a:p>
          <a:p>
            <a:r>
              <a:rPr lang="en-GB" sz="1600" dirty="0" smtClean="0">
                <a:latin typeface="Cambria" pitchFamily="18" charset="0"/>
              </a:rPr>
              <a:t>{Fish War}</a:t>
            </a:r>
          </a:p>
          <a:p>
            <a:pPr>
              <a:buNone/>
            </a:pPr>
            <a:endParaRPr lang="en-GB" sz="1600" dirty="0" smtClean="0">
              <a:latin typeface="Cambria" pitchFamily="18" charset="0"/>
            </a:endParaRPr>
          </a:p>
          <a:p>
            <a:r>
              <a:rPr lang="en-GB" sz="1600" dirty="0" smtClean="0">
                <a:latin typeface="Cambria" pitchFamily="18" charset="0"/>
              </a:rPr>
              <a:t>{Somalia Scandal}</a:t>
            </a:r>
            <a:endParaRPr lang="en-GB" dirty="0">
              <a:latin typeface="Cambri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457200" y="533400"/>
            <a:ext cx="4038600" cy="5592763"/>
          </a:xfrm>
        </p:spPr>
        <p:txBody>
          <a:bodyPr>
            <a:normAutofit fontScale="25000" lnSpcReduction="20000"/>
          </a:bodyPr>
          <a:lstStyle/>
          <a:p>
            <a:pPr algn="ctr">
              <a:buNone/>
            </a:pPr>
            <a:r>
              <a:rPr lang="en-GB" sz="6400" b="1" dirty="0">
                <a:latin typeface="Cambria" pitchFamily="18" charset="0"/>
              </a:rPr>
              <a:t>Meeting Between the President </a:t>
            </a:r>
            <a:endParaRPr lang="en-GB" sz="6400" b="1" dirty="0" smtClean="0">
              <a:latin typeface="Cambria" pitchFamily="18" charset="0"/>
            </a:endParaRPr>
          </a:p>
          <a:p>
            <a:pPr algn="ctr">
              <a:buNone/>
            </a:pPr>
            <a:r>
              <a:rPr lang="en-GB" sz="6400" b="1" dirty="0" smtClean="0">
                <a:latin typeface="Cambria" pitchFamily="18" charset="0"/>
              </a:rPr>
              <a:t>and </a:t>
            </a:r>
            <a:r>
              <a:rPr lang="en-GB" sz="6400" b="1" dirty="0">
                <a:latin typeface="Cambria" pitchFamily="18" charset="0"/>
              </a:rPr>
              <a:t>Indian Prime </a:t>
            </a:r>
            <a:r>
              <a:rPr lang="en-GB" sz="6400" b="1" dirty="0" smtClean="0">
                <a:latin typeface="Cambria" pitchFamily="18" charset="0"/>
              </a:rPr>
              <a:t>Minister</a:t>
            </a:r>
            <a:r>
              <a:rPr lang="en-US" sz="6400" b="1" dirty="0" smtClean="0">
                <a:latin typeface="Cambria" pitchFamily="18" charset="0"/>
              </a:rPr>
              <a:t> </a:t>
            </a:r>
            <a:r>
              <a:rPr lang="en-GB" sz="6400" b="1" dirty="0" smtClean="0">
                <a:latin typeface="Cambria" pitchFamily="18" charset="0"/>
              </a:rPr>
              <a:t>Singh</a:t>
            </a:r>
          </a:p>
          <a:p>
            <a:pPr algn="ctr">
              <a:buNone/>
            </a:pPr>
            <a:r>
              <a:rPr lang="en-GB" sz="6400" b="1" dirty="0" smtClean="0">
                <a:latin typeface="Cambria" pitchFamily="18" charset="0"/>
              </a:rPr>
              <a:t>New </a:t>
            </a:r>
            <a:r>
              <a:rPr lang="en-GB" sz="6400" b="1" dirty="0">
                <a:latin typeface="Cambria" pitchFamily="18" charset="0"/>
              </a:rPr>
              <a:t>Delhi, 11 November </a:t>
            </a:r>
            <a:r>
              <a:rPr lang="en-GB" sz="6400" b="1" dirty="0" smtClean="0">
                <a:latin typeface="Cambria" pitchFamily="18" charset="0"/>
              </a:rPr>
              <a:t>2010</a:t>
            </a:r>
          </a:p>
          <a:p>
            <a:pPr>
              <a:buNone/>
            </a:pPr>
            <a:endParaRPr lang="en-GB" sz="3700" dirty="0">
              <a:latin typeface="Cambria" pitchFamily="18" charset="0"/>
            </a:endParaRPr>
          </a:p>
          <a:p>
            <a:pPr>
              <a:buNone/>
            </a:pPr>
            <a:endParaRPr lang="en-GB" sz="3700" dirty="0" smtClean="0">
              <a:latin typeface="Cambria" pitchFamily="18" charset="0"/>
            </a:endParaRPr>
          </a:p>
          <a:p>
            <a:pPr>
              <a:buNone/>
            </a:pPr>
            <a:endParaRPr lang="en-GB" sz="3700" dirty="0">
              <a:latin typeface="Cambria" pitchFamily="18" charset="0"/>
            </a:endParaRPr>
          </a:p>
          <a:p>
            <a:pPr>
              <a:buNone/>
            </a:pPr>
            <a:endParaRPr lang="en-GB" sz="3700" dirty="0" smtClean="0">
              <a:latin typeface="Cambria" pitchFamily="18" charset="0"/>
            </a:endParaRPr>
          </a:p>
          <a:p>
            <a:pPr>
              <a:buNone/>
            </a:pPr>
            <a:endParaRPr lang="en-US" sz="3700" dirty="0">
              <a:latin typeface="Cambria" pitchFamily="18" charset="0"/>
            </a:endParaRPr>
          </a:p>
          <a:p>
            <a:pPr lvl="0"/>
            <a:r>
              <a:rPr lang="en-GB" sz="5600" dirty="0" smtClean="0">
                <a:latin typeface="Cambria" pitchFamily="18" charset="0"/>
              </a:rPr>
              <a:t>Opening</a:t>
            </a:r>
          </a:p>
          <a:p>
            <a:pPr lvl="0"/>
            <a:endParaRPr lang="en-US" sz="5600" dirty="0">
              <a:latin typeface="Cambria" pitchFamily="18" charset="0"/>
            </a:endParaRPr>
          </a:p>
          <a:p>
            <a:pPr lvl="0"/>
            <a:r>
              <a:rPr lang="en-GB" sz="5600" dirty="0" smtClean="0">
                <a:latin typeface="Cambria" pitchFamily="18" charset="0"/>
              </a:rPr>
              <a:t>Economy</a:t>
            </a:r>
          </a:p>
          <a:p>
            <a:pPr lvl="0"/>
            <a:endParaRPr lang="en-US" sz="5600" dirty="0">
              <a:latin typeface="Cambria" pitchFamily="18" charset="0"/>
            </a:endParaRPr>
          </a:p>
          <a:p>
            <a:pPr lvl="0"/>
            <a:r>
              <a:rPr lang="en-GB" sz="5600" dirty="0">
                <a:latin typeface="Cambria" pitchFamily="18" charset="0"/>
              </a:rPr>
              <a:t>UN </a:t>
            </a:r>
            <a:r>
              <a:rPr lang="en-GB" sz="5600" dirty="0" smtClean="0">
                <a:latin typeface="Cambria" pitchFamily="18" charset="0"/>
              </a:rPr>
              <a:t>Seat</a:t>
            </a:r>
          </a:p>
          <a:p>
            <a:pPr lvl="0"/>
            <a:endParaRPr lang="en-US" sz="5600" dirty="0">
              <a:latin typeface="Cambria" pitchFamily="18" charset="0"/>
            </a:endParaRPr>
          </a:p>
          <a:p>
            <a:pPr lvl="0"/>
            <a:r>
              <a:rPr lang="en-GB" sz="5600" dirty="0" smtClean="0">
                <a:latin typeface="Cambria" pitchFamily="18" charset="0"/>
              </a:rPr>
              <a:t>Counterterrorism/Borders</a:t>
            </a:r>
          </a:p>
          <a:p>
            <a:pPr lvl="0"/>
            <a:endParaRPr lang="en-US" sz="5600" dirty="0">
              <a:latin typeface="Cambria" pitchFamily="18" charset="0"/>
            </a:endParaRPr>
          </a:p>
          <a:p>
            <a:pPr lvl="0"/>
            <a:r>
              <a:rPr lang="en-GB" sz="5600" dirty="0">
                <a:latin typeface="Cambria" pitchFamily="18" charset="0"/>
              </a:rPr>
              <a:t>Nuclear </a:t>
            </a:r>
            <a:r>
              <a:rPr lang="en-GB" sz="5600" dirty="0" smtClean="0">
                <a:latin typeface="Cambria" pitchFamily="18" charset="0"/>
              </a:rPr>
              <a:t>Non-Proliferation</a:t>
            </a:r>
          </a:p>
          <a:p>
            <a:pPr lvl="0"/>
            <a:endParaRPr lang="en-US" sz="5600" dirty="0">
              <a:latin typeface="Cambria" pitchFamily="18" charset="0"/>
            </a:endParaRPr>
          </a:p>
          <a:p>
            <a:pPr lvl="0"/>
            <a:r>
              <a:rPr lang="en-GB" sz="5600" dirty="0">
                <a:latin typeface="Cambria" pitchFamily="18" charset="0"/>
              </a:rPr>
              <a:t>Defence </a:t>
            </a:r>
            <a:r>
              <a:rPr lang="en-GB" sz="5600" dirty="0" smtClean="0">
                <a:latin typeface="Cambria" pitchFamily="18" charset="0"/>
              </a:rPr>
              <a:t>Purchases</a:t>
            </a:r>
          </a:p>
          <a:p>
            <a:pPr lvl="0"/>
            <a:endParaRPr lang="en-US" sz="5600" dirty="0">
              <a:latin typeface="Cambria" pitchFamily="18" charset="0"/>
            </a:endParaRPr>
          </a:p>
          <a:p>
            <a:pPr lvl="0"/>
            <a:r>
              <a:rPr lang="en-GB" sz="5600" dirty="0">
                <a:latin typeface="Cambria" pitchFamily="18" charset="0"/>
              </a:rPr>
              <a:t>Pakistan</a:t>
            </a:r>
            <a:endParaRPr lang="en-US" sz="5600" dirty="0">
              <a:latin typeface="Cambria" pitchFamily="18" charset="0"/>
            </a:endParaRPr>
          </a:p>
          <a:p>
            <a:endParaRPr lang="en-GB" dirty="0">
              <a:latin typeface="Cambria" pitchFamily="18" charset="0"/>
            </a:endParaRPr>
          </a:p>
        </p:txBody>
      </p:sp>
      <p:sp>
        <p:nvSpPr>
          <p:cNvPr id="4" name="Content Placeholder 3"/>
          <p:cNvSpPr>
            <a:spLocks noGrp="1"/>
          </p:cNvSpPr>
          <p:nvPr>
            <p:ph sz="half" idx="2"/>
          </p:nvPr>
        </p:nvSpPr>
        <p:spPr>
          <a:xfrm>
            <a:off x="4495800" y="609600"/>
            <a:ext cx="4267200" cy="5516563"/>
          </a:xfrm>
        </p:spPr>
        <p:txBody>
          <a:bodyPr>
            <a:normAutofit fontScale="25000" lnSpcReduction="20000"/>
          </a:bodyPr>
          <a:lstStyle/>
          <a:p>
            <a:pPr algn="ctr">
              <a:buNone/>
            </a:pPr>
            <a:r>
              <a:rPr lang="en-US" b="1" dirty="0">
                <a:latin typeface="Cambria" pitchFamily="18" charset="0"/>
              </a:rPr>
              <a:t> </a:t>
            </a:r>
            <a:r>
              <a:rPr lang="en-US" sz="6400" b="1" dirty="0" smtClean="0">
                <a:latin typeface="Cambria" pitchFamily="18" charset="0"/>
              </a:rPr>
              <a:t>Meeting between US President Barack Obama and Prime Minister Singh</a:t>
            </a:r>
          </a:p>
          <a:p>
            <a:pPr algn="ctr">
              <a:buNone/>
            </a:pPr>
            <a:r>
              <a:rPr lang="en-GB" sz="6400" b="1" dirty="0" smtClean="0">
                <a:latin typeface="Cambria" pitchFamily="18" charset="0"/>
              </a:rPr>
              <a:t>New Delhi, 11 November 2010</a:t>
            </a:r>
            <a:endParaRPr lang="en-US" dirty="0">
              <a:latin typeface="Cambria" pitchFamily="18" charset="0"/>
            </a:endParaRPr>
          </a:p>
          <a:p>
            <a:pPr>
              <a:buNone/>
            </a:pPr>
            <a:r>
              <a:rPr lang="en-US" dirty="0">
                <a:latin typeface="Cambria" pitchFamily="18" charset="0"/>
              </a:rPr>
              <a:t> </a:t>
            </a:r>
          </a:p>
          <a:p>
            <a:pPr>
              <a:buNone/>
            </a:pPr>
            <a:r>
              <a:rPr lang="en-US" b="1" dirty="0">
                <a:latin typeface="Cambria" pitchFamily="18" charset="0"/>
              </a:rPr>
              <a:t> </a:t>
            </a:r>
            <a:endParaRPr lang="en-US" dirty="0">
              <a:latin typeface="Cambria" pitchFamily="18" charset="0"/>
            </a:endParaRPr>
          </a:p>
          <a:p>
            <a:pPr>
              <a:buNone/>
            </a:pPr>
            <a:r>
              <a:rPr lang="en-US" dirty="0">
                <a:latin typeface="Cambria" pitchFamily="18" charset="0"/>
              </a:rPr>
              <a:t> </a:t>
            </a:r>
            <a:endParaRPr lang="en-US" sz="5600" dirty="0">
              <a:latin typeface="Cambria" pitchFamily="18" charset="0"/>
            </a:endParaRPr>
          </a:p>
          <a:p>
            <a:endParaRPr lang="en-US" sz="5600" dirty="0" smtClean="0">
              <a:latin typeface="Cambria" pitchFamily="18" charset="0"/>
            </a:endParaRPr>
          </a:p>
          <a:p>
            <a:r>
              <a:rPr lang="en-US" sz="5600" dirty="0" smtClean="0">
                <a:latin typeface="Cambria" pitchFamily="18" charset="0"/>
              </a:rPr>
              <a:t>Welcome </a:t>
            </a:r>
            <a:r>
              <a:rPr lang="en-US" sz="5600" dirty="0">
                <a:latin typeface="Cambria" pitchFamily="18" charset="0"/>
              </a:rPr>
              <a:t>to India</a:t>
            </a:r>
          </a:p>
          <a:p>
            <a:pPr>
              <a:buNone/>
            </a:pPr>
            <a:r>
              <a:rPr lang="en-US" sz="5600" dirty="0">
                <a:latin typeface="Cambria" pitchFamily="18" charset="0"/>
              </a:rPr>
              <a:t> </a:t>
            </a:r>
          </a:p>
          <a:p>
            <a:r>
              <a:rPr lang="en-US" sz="5600" dirty="0">
                <a:latin typeface="Cambria" pitchFamily="18" charset="0"/>
              </a:rPr>
              <a:t>Historical links between the two nations; Shared future vision</a:t>
            </a:r>
          </a:p>
          <a:p>
            <a:pPr>
              <a:buNone/>
            </a:pPr>
            <a:r>
              <a:rPr lang="en-US" sz="5600" dirty="0">
                <a:latin typeface="Cambria" pitchFamily="18" charset="0"/>
              </a:rPr>
              <a:t> </a:t>
            </a:r>
          </a:p>
          <a:p>
            <a:r>
              <a:rPr lang="en-US" sz="5600" dirty="0">
                <a:latin typeface="Cambria" pitchFamily="18" charset="0"/>
              </a:rPr>
              <a:t>Economic and Trade Relations</a:t>
            </a:r>
          </a:p>
          <a:p>
            <a:pPr>
              <a:buNone/>
            </a:pPr>
            <a:r>
              <a:rPr lang="en-US" sz="5600" dirty="0">
                <a:latin typeface="Cambria" pitchFamily="18" charset="0"/>
              </a:rPr>
              <a:t> </a:t>
            </a:r>
          </a:p>
          <a:p>
            <a:r>
              <a:rPr lang="en-US" sz="5600" dirty="0">
                <a:latin typeface="Cambria" pitchFamily="18" charset="0"/>
              </a:rPr>
              <a:t>Terrorism, Afghanistan, Pakistan</a:t>
            </a:r>
          </a:p>
          <a:p>
            <a:pPr>
              <a:buNone/>
            </a:pPr>
            <a:r>
              <a:rPr lang="en-US" sz="5600" dirty="0">
                <a:latin typeface="Cambria" pitchFamily="18" charset="0"/>
              </a:rPr>
              <a:t> </a:t>
            </a:r>
          </a:p>
          <a:p>
            <a:r>
              <a:rPr lang="en-US" sz="5600" dirty="0">
                <a:latin typeface="Cambria" pitchFamily="18" charset="0"/>
              </a:rPr>
              <a:t>Nuclear Deal</a:t>
            </a:r>
          </a:p>
          <a:p>
            <a:pPr>
              <a:buNone/>
            </a:pPr>
            <a:r>
              <a:rPr lang="en-US" sz="5600" dirty="0">
                <a:latin typeface="Cambria" pitchFamily="18" charset="0"/>
              </a:rPr>
              <a:t> </a:t>
            </a:r>
          </a:p>
          <a:p>
            <a:r>
              <a:rPr lang="en-US" sz="5600" dirty="0">
                <a:latin typeface="Cambria" pitchFamily="18" charset="0"/>
              </a:rPr>
              <a:t>India as a Rising Power</a:t>
            </a:r>
          </a:p>
          <a:p>
            <a:pPr>
              <a:buNone/>
            </a:pPr>
            <a:r>
              <a:rPr lang="en-US" sz="5600" dirty="0">
                <a:latin typeface="Cambria" pitchFamily="18" charset="0"/>
              </a:rPr>
              <a:t> </a:t>
            </a:r>
          </a:p>
          <a:p>
            <a:r>
              <a:rPr lang="en-US" sz="5600" dirty="0" smtClean="0">
                <a:latin typeface="Cambria" pitchFamily="18" charset="0"/>
              </a:rPr>
              <a:t>[</a:t>
            </a:r>
            <a:r>
              <a:rPr lang="en-US" sz="5600" dirty="0">
                <a:latin typeface="Cambria" pitchFamily="18" charset="0"/>
              </a:rPr>
              <a:t>MIDTERM ELECTIONS: Don’t mention. Wait for Obama to bring up topic. If brought up, reaffirm support for current policy line</a:t>
            </a:r>
            <a:r>
              <a:rPr lang="en-US" sz="5600" dirty="0" smtClean="0">
                <a:latin typeface="Cambria" pitchFamily="18" charset="0"/>
              </a:rPr>
              <a:t>.]</a:t>
            </a:r>
          </a:p>
          <a:p>
            <a:pPr>
              <a:buNone/>
            </a:pPr>
            <a:endParaRPr lang="en-US" sz="5600" dirty="0">
              <a:latin typeface="Cambria" pitchFamily="18" charset="0"/>
            </a:endParaRPr>
          </a:p>
          <a:p>
            <a:r>
              <a:rPr lang="en-US" sz="5600" dirty="0">
                <a:latin typeface="Cambria" pitchFamily="18" charset="0"/>
              </a:rPr>
              <a:t>[CLIMATE CHANGE: If </a:t>
            </a:r>
            <a:r>
              <a:rPr lang="en-US" sz="5600" i="1" dirty="0">
                <a:latin typeface="Cambria" pitchFamily="18" charset="0"/>
              </a:rPr>
              <a:t>pressed</a:t>
            </a:r>
            <a:r>
              <a:rPr lang="en-US" sz="5600" dirty="0">
                <a:latin typeface="Cambria" pitchFamily="18" charset="0"/>
              </a:rPr>
              <a:t>, respond with statement on responsibility of the developed world.]</a:t>
            </a:r>
          </a:p>
          <a:p>
            <a:pPr>
              <a:buNone/>
            </a:pPr>
            <a:r>
              <a:rPr lang="en-US" sz="5600" dirty="0">
                <a:latin typeface="Cambria" pitchFamily="18" charset="0"/>
              </a:rPr>
              <a:t> </a:t>
            </a:r>
          </a:p>
          <a:p>
            <a:endParaRPr lang="en-GB" dirty="0">
              <a:latin typeface="Cambria"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p:txBody>
          <a:bodyPr/>
          <a:lstStyle/>
          <a:p>
            <a:r>
              <a:rPr lang="en-GB" dirty="0" smtClean="0">
                <a:latin typeface="Cambria" pitchFamily="18" charset="0"/>
              </a:rPr>
              <a:t>Exercise</a:t>
            </a:r>
            <a:endParaRPr lang="en-GB" dirty="0">
              <a:latin typeface="Cambria" pitchFamily="18" charset="0"/>
            </a:endParaRPr>
          </a:p>
        </p:txBody>
      </p:sp>
      <p:sp>
        <p:nvSpPr>
          <p:cNvPr id="6" name="Content Placeholder 5"/>
          <p:cNvSpPr>
            <a:spLocks noGrp="1"/>
          </p:cNvSpPr>
          <p:nvPr>
            <p:ph idx="1"/>
          </p:nvPr>
        </p:nvSpPr>
        <p:spPr>
          <a:xfrm>
            <a:off x="152400" y="1600200"/>
            <a:ext cx="8763000" cy="4525963"/>
          </a:xfrm>
        </p:spPr>
        <p:txBody>
          <a:bodyPr>
            <a:normAutofit/>
          </a:bodyPr>
          <a:lstStyle/>
          <a:p>
            <a:r>
              <a:rPr lang="en-GB" dirty="0" smtClean="0">
                <a:latin typeface="Cambria" pitchFamily="18" charset="0"/>
              </a:rPr>
              <a:t>Identify interlocutor of your chairperson</a:t>
            </a:r>
          </a:p>
          <a:p>
            <a:r>
              <a:rPr lang="en-GB" dirty="0" smtClean="0">
                <a:latin typeface="Cambria" pitchFamily="18" charset="0"/>
              </a:rPr>
              <a:t>Do short bio (interview staffer: 3 interesting points)</a:t>
            </a:r>
          </a:p>
          <a:p>
            <a:r>
              <a:rPr lang="en-GB" dirty="0" smtClean="0">
                <a:latin typeface="Cambria" pitchFamily="18" charset="0"/>
              </a:rPr>
              <a:t>Prepare telegraphic talking points:5 maximum</a:t>
            </a:r>
          </a:p>
          <a:p>
            <a:r>
              <a:rPr lang="en-GB" dirty="0" smtClean="0">
                <a:latin typeface="Cambria" pitchFamily="18" charset="0"/>
              </a:rPr>
              <a:t>Indicate on which issues background would be necessary</a:t>
            </a:r>
          </a:p>
          <a:p>
            <a:r>
              <a:rPr lang="en-GB" dirty="0" smtClean="0">
                <a:latin typeface="Cambria" pitchFamily="18" charset="0"/>
              </a:rPr>
              <a:t>Load talking points onto </a:t>
            </a:r>
            <a:r>
              <a:rPr lang="en-GB" dirty="0" err="1" smtClean="0">
                <a:latin typeface="Cambria" pitchFamily="18" charset="0"/>
              </a:rPr>
              <a:t>ppt</a:t>
            </a:r>
            <a:r>
              <a:rPr lang="en-GB" dirty="0" smtClean="0">
                <a:latin typeface="Cambria" pitchFamily="18" charset="0"/>
              </a:rPr>
              <a:t>, both on one page   </a:t>
            </a:r>
            <a:endParaRPr lang="en-GB" dirty="0">
              <a:latin typeface="Cambria"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p:txBody>
          <a:bodyPr/>
          <a:lstStyle/>
          <a:p>
            <a:r>
              <a:rPr lang="en-GB" dirty="0" smtClean="0">
                <a:latin typeface="Cambria" pitchFamily="18" charset="0"/>
              </a:rPr>
              <a:t>Committee Chair Meetings </a:t>
            </a:r>
            <a:endParaRPr lang="en-GB" dirty="0">
              <a:latin typeface="Cambria" pitchFamily="18" charset="0"/>
            </a:endParaRPr>
          </a:p>
        </p:txBody>
      </p:sp>
      <p:sp>
        <p:nvSpPr>
          <p:cNvPr id="8" name="Content Placeholder 7"/>
          <p:cNvSpPr>
            <a:spLocks noGrp="1"/>
          </p:cNvSpPr>
          <p:nvPr>
            <p:ph idx="1"/>
          </p:nvPr>
        </p:nvSpPr>
        <p:spPr/>
        <p:txBody>
          <a:bodyPr/>
          <a:lstStyle/>
          <a:p>
            <a:endParaRPr lang="en-GB" dirty="0" smtClean="0">
              <a:latin typeface="Cambria" pitchFamily="18" charset="0"/>
            </a:endParaRPr>
          </a:p>
          <a:p>
            <a:r>
              <a:rPr lang="en-GB" dirty="0" smtClean="0">
                <a:latin typeface="Cambria" pitchFamily="18" charset="0"/>
              </a:rPr>
              <a:t>Romania – US (lower chamber intelligence oversight) </a:t>
            </a:r>
          </a:p>
          <a:p>
            <a:r>
              <a:rPr lang="en-GB" dirty="0" smtClean="0">
                <a:latin typeface="Cambria" pitchFamily="18" charset="0"/>
              </a:rPr>
              <a:t>Bulgaria- </a:t>
            </a:r>
            <a:r>
              <a:rPr lang="en-GB" dirty="0">
                <a:latin typeface="Cambria" pitchFamily="18" charset="0"/>
              </a:rPr>
              <a:t>K</a:t>
            </a:r>
            <a:r>
              <a:rPr lang="en-GB" dirty="0" smtClean="0">
                <a:latin typeface="Cambria" pitchFamily="18" charset="0"/>
              </a:rPr>
              <a:t>osovo  </a:t>
            </a:r>
          </a:p>
          <a:p>
            <a:r>
              <a:rPr lang="en-GB" dirty="0" smtClean="0">
                <a:latin typeface="Cambria" pitchFamily="18" charset="0"/>
              </a:rPr>
              <a:t>Serbia-Montenegro </a:t>
            </a:r>
          </a:p>
          <a:p>
            <a:r>
              <a:rPr lang="en-GB" dirty="0" smtClean="0">
                <a:latin typeface="Cambria" pitchFamily="18" charset="0"/>
              </a:rPr>
              <a:t>Romania – Moldova</a:t>
            </a:r>
            <a:endParaRPr lang="en-GB" dirty="0">
              <a:latin typeface="Cambria"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GB" dirty="0" smtClean="0">
                <a:latin typeface="Cambria" pitchFamily="18" charset="0"/>
              </a:rPr>
              <a:t>Questions for plenum</a:t>
            </a:r>
            <a:endParaRPr lang="en-GB" dirty="0">
              <a:latin typeface="Cambria" pitchFamily="18" charset="0"/>
            </a:endParaRPr>
          </a:p>
        </p:txBody>
      </p:sp>
      <p:sp>
        <p:nvSpPr>
          <p:cNvPr id="3" name="Content Placeholder 2"/>
          <p:cNvSpPr>
            <a:spLocks noGrp="1"/>
          </p:cNvSpPr>
          <p:nvPr>
            <p:ph idx="1"/>
          </p:nvPr>
        </p:nvSpPr>
        <p:spPr/>
        <p:txBody>
          <a:bodyPr>
            <a:normAutofit fontScale="92500"/>
          </a:bodyPr>
          <a:lstStyle/>
          <a:p>
            <a:pPr marL="228600" indent="-228600"/>
            <a:r>
              <a:rPr lang="en-GB" dirty="0" smtClean="0">
                <a:latin typeface="Cambria" pitchFamily="18" charset="0"/>
              </a:rPr>
              <a:t>Whether the right approach has been taken? </a:t>
            </a:r>
          </a:p>
          <a:p>
            <a:pPr marL="228600" indent="-228600"/>
            <a:r>
              <a:rPr lang="en-GB" dirty="0" smtClean="0">
                <a:latin typeface="Cambria" pitchFamily="18" charset="0"/>
              </a:rPr>
              <a:t>Whether the right tone has been struck?</a:t>
            </a:r>
          </a:p>
          <a:p>
            <a:pPr marL="228600" indent="-228600"/>
            <a:r>
              <a:rPr lang="en-GB" dirty="0" smtClean="0">
                <a:latin typeface="Cambria" pitchFamily="18" charset="0"/>
              </a:rPr>
              <a:t>Whether there are things that have been left out?</a:t>
            </a:r>
          </a:p>
          <a:p>
            <a:pPr marL="228600" indent="-228600"/>
            <a:r>
              <a:rPr lang="en-GB" dirty="0" smtClean="0">
                <a:latin typeface="Cambria" pitchFamily="18" charset="0"/>
              </a:rPr>
              <a:t>Whether there are things that have been proposed</a:t>
            </a:r>
            <a:r>
              <a:rPr lang="en-GB" b="1" dirty="0" smtClean="0">
                <a:latin typeface="Cambria" pitchFamily="18" charset="0"/>
              </a:rPr>
              <a:t> </a:t>
            </a:r>
            <a:r>
              <a:rPr lang="en-GB" dirty="0" smtClean="0">
                <a:latin typeface="Cambria" pitchFamily="18" charset="0"/>
              </a:rPr>
              <a:t>but should not be mentioned?</a:t>
            </a:r>
          </a:p>
          <a:p>
            <a:pPr marL="228600" indent="-228600">
              <a:buNone/>
            </a:pPr>
            <a:r>
              <a:rPr lang="en-GB" i="1" dirty="0" smtClean="0">
                <a:latin typeface="Cambria" pitchFamily="18" charset="0"/>
              </a:rPr>
              <a:t>Whether  the two principals are slated to be more</a:t>
            </a:r>
          </a:p>
          <a:p>
            <a:pPr marL="228600" indent="-228600">
              <a:buNone/>
            </a:pPr>
            <a:r>
              <a:rPr lang="en-GB" i="1" dirty="0" smtClean="0">
                <a:latin typeface="Cambria" pitchFamily="18" charset="0"/>
              </a:rPr>
              <a:t> or less on the same page? </a:t>
            </a:r>
          </a:p>
          <a:p>
            <a:pPr marL="228600" indent="-228600"/>
            <a:endParaRPr lang="en-GB" dirty="0" smtClean="0">
              <a:latin typeface="Cambria" pitchFamily="18" charset="0"/>
            </a:endParaRPr>
          </a:p>
          <a:p>
            <a:endParaRPr lang="en-GB" dirty="0">
              <a:latin typeface="Cambri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normAutofit/>
          </a:bodyPr>
          <a:lstStyle/>
          <a:p>
            <a:r>
              <a:rPr lang="en-GB" dirty="0" smtClean="0">
                <a:latin typeface="Cambria" pitchFamily="18" charset="0"/>
              </a:rPr>
              <a:t>The Briefing Package </a:t>
            </a:r>
            <a:endParaRPr lang="en-GB" dirty="0"/>
          </a:p>
        </p:txBody>
      </p:sp>
      <p:sp>
        <p:nvSpPr>
          <p:cNvPr id="4" name="Content Placeholder 3"/>
          <p:cNvSpPr>
            <a:spLocks noGrp="1"/>
          </p:cNvSpPr>
          <p:nvPr>
            <p:ph idx="1"/>
          </p:nvPr>
        </p:nvSpPr>
        <p:spPr/>
        <p:txBody>
          <a:bodyPr/>
          <a:lstStyle/>
          <a:p>
            <a:r>
              <a:rPr lang="en-GB" dirty="0" smtClean="0">
                <a:latin typeface="Cambria" pitchFamily="18" charset="0"/>
              </a:rPr>
              <a:t>Country brief: internal/external issues</a:t>
            </a:r>
          </a:p>
          <a:p>
            <a:pPr>
              <a:buNone/>
            </a:pPr>
            <a:endParaRPr lang="en-GB" dirty="0" smtClean="0">
              <a:latin typeface="Cambria" pitchFamily="18" charset="0"/>
            </a:endParaRPr>
          </a:p>
          <a:p>
            <a:r>
              <a:rPr lang="en-GB" dirty="0" smtClean="0">
                <a:latin typeface="Cambria" pitchFamily="18" charset="0"/>
              </a:rPr>
              <a:t>Bio</a:t>
            </a:r>
          </a:p>
          <a:p>
            <a:endParaRPr lang="en-GB" dirty="0" smtClean="0">
              <a:latin typeface="Cambria" pitchFamily="18" charset="0"/>
            </a:endParaRPr>
          </a:p>
          <a:p>
            <a:r>
              <a:rPr lang="en-GB" dirty="0" smtClean="0">
                <a:latin typeface="Cambria" pitchFamily="18" charset="0"/>
              </a:rPr>
              <a:t>Talking points</a:t>
            </a:r>
          </a:p>
          <a:p>
            <a:endParaRPr lang="en-GB" dirty="0" smtClean="0">
              <a:latin typeface="Cambria" pitchFamily="18" charset="0"/>
            </a:endParaRPr>
          </a:p>
          <a:p>
            <a:r>
              <a:rPr lang="en-GB" dirty="0" smtClean="0">
                <a:latin typeface="Cambria" pitchFamily="18" charset="0"/>
              </a:rPr>
              <a:t>Annexes for background</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idx="4294967295"/>
          </p:nvPr>
        </p:nvSpPr>
        <p:spPr>
          <a:xfrm>
            <a:off x="609600" y="274638"/>
            <a:ext cx="8229600" cy="1143000"/>
          </a:xfrm>
        </p:spPr>
        <p:txBody>
          <a:bodyPr>
            <a:normAutofit fontScale="90000"/>
          </a:bodyPr>
          <a:lstStyle/>
          <a:p>
            <a:r>
              <a:rPr lang="en-GB" dirty="0">
                <a:latin typeface="Cambria" pitchFamily="18" charset="0"/>
              </a:rPr>
              <a:t>A</a:t>
            </a:r>
            <a:r>
              <a:rPr lang="en-GB" dirty="0" smtClean="0">
                <a:latin typeface="Cambria" pitchFamily="18" charset="0"/>
              </a:rPr>
              <a:t>pproaches to drafting talking points </a:t>
            </a:r>
            <a:endParaRPr lang="en-GB" dirty="0">
              <a:latin typeface="Cambria" pitchFamily="18" charset="0"/>
            </a:endParaRPr>
          </a:p>
        </p:txBody>
      </p:sp>
      <p:sp>
        <p:nvSpPr>
          <p:cNvPr id="3" name="Content Placeholder 2"/>
          <p:cNvSpPr>
            <a:spLocks noGrp="1"/>
          </p:cNvSpPr>
          <p:nvPr>
            <p:ph sz="half" idx="4294967295"/>
          </p:nvPr>
        </p:nvSpPr>
        <p:spPr>
          <a:xfrm>
            <a:off x="990600" y="1874837"/>
            <a:ext cx="3276600" cy="4525963"/>
          </a:xfrm>
        </p:spPr>
        <p:txBody>
          <a:bodyPr>
            <a:normAutofit/>
          </a:bodyPr>
          <a:lstStyle/>
          <a:p>
            <a:pPr>
              <a:buNone/>
            </a:pPr>
            <a:endParaRPr lang="en-GB" sz="2400" dirty="0" smtClean="0">
              <a:latin typeface="Cambria" pitchFamily="18" charset="0"/>
            </a:endParaRPr>
          </a:p>
          <a:p>
            <a:r>
              <a:rPr lang="en-GB" sz="2400" dirty="0" smtClean="0">
                <a:latin typeface="Cambria" pitchFamily="18" charset="0"/>
              </a:rPr>
              <a:t>Short </a:t>
            </a:r>
            <a:r>
              <a:rPr lang="en-GB" sz="2400" dirty="0" smtClean="0">
                <a:latin typeface="Cambria" pitchFamily="18" charset="0"/>
              </a:rPr>
              <a:t>paragraphs</a:t>
            </a:r>
          </a:p>
          <a:p>
            <a:pPr>
              <a:buNone/>
            </a:pPr>
            <a:endParaRPr lang="en-GB" sz="2400" dirty="0" smtClean="0">
              <a:latin typeface="Cambria" pitchFamily="18" charset="0"/>
            </a:endParaRPr>
          </a:p>
          <a:p>
            <a:r>
              <a:rPr lang="en-GB" sz="2400" dirty="0" smtClean="0">
                <a:latin typeface="Cambria" pitchFamily="18" charset="0"/>
              </a:rPr>
              <a:t>Telegraphic  text</a:t>
            </a:r>
          </a:p>
          <a:p>
            <a:pPr>
              <a:buNone/>
            </a:pPr>
            <a:endParaRPr lang="en-GB" sz="2400" dirty="0" smtClean="0">
              <a:latin typeface="Cambria" pitchFamily="18" charset="0"/>
            </a:endParaRPr>
          </a:p>
          <a:p>
            <a:r>
              <a:rPr lang="en-GB" sz="2400" dirty="0" smtClean="0">
                <a:latin typeface="Cambria" pitchFamily="18" charset="0"/>
              </a:rPr>
              <a:t>Key </a:t>
            </a:r>
            <a:r>
              <a:rPr lang="en-GB" sz="2400" dirty="0" smtClean="0">
                <a:latin typeface="Cambria" pitchFamily="18" charset="0"/>
              </a:rPr>
              <a:t>words</a:t>
            </a:r>
          </a:p>
          <a:p>
            <a:endParaRPr lang="en-GB" sz="2400" dirty="0" smtClean="0">
              <a:latin typeface="Cambria" pitchFamily="18" charset="0"/>
            </a:endParaRPr>
          </a:p>
          <a:p>
            <a:endParaRPr lang="en-GB" sz="2400" dirty="0" smtClean="0">
              <a:latin typeface="Cambria" pitchFamily="18" charset="0"/>
            </a:endParaRPr>
          </a:p>
          <a:p>
            <a:endParaRPr lang="en-GB" sz="2400" dirty="0">
              <a:latin typeface="Cambria" pitchFamily="18" charset="0"/>
            </a:endParaRPr>
          </a:p>
          <a:p>
            <a:pPr>
              <a:buNone/>
            </a:pPr>
            <a:r>
              <a:rPr lang="en-GB" sz="2400" dirty="0" smtClean="0">
                <a:latin typeface="Cambria" pitchFamily="18" charset="0"/>
              </a:rPr>
              <a:t> </a:t>
            </a:r>
            <a:endParaRPr lang="en-GB" sz="2400" dirty="0" smtClean="0">
              <a:latin typeface="Cambria" pitchFamily="18" charset="0"/>
            </a:endParaRPr>
          </a:p>
          <a:p>
            <a:endParaRPr lang="en-GB" dirty="0">
              <a:latin typeface="Cambria" pitchFamily="18" charset="0"/>
            </a:endParaRPr>
          </a:p>
        </p:txBody>
      </p:sp>
      <p:sp>
        <p:nvSpPr>
          <p:cNvPr id="4" name="Content Placeholder 3"/>
          <p:cNvSpPr>
            <a:spLocks noGrp="1"/>
          </p:cNvSpPr>
          <p:nvPr>
            <p:ph sz="half" idx="4294967295"/>
          </p:nvPr>
        </p:nvSpPr>
        <p:spPr>
          <a:xfrm>
            <a:off x="5181600" y="1874837"/>
            <a:ext cx="3581400" cy="4525963"/>
          </a:xfrm>
        </p:spPr>
        <p:txBody>
          <a:bodyPr>
            <a:normAutofit/>
          </a:bodyPr>
          <a:lstStyle/>
          <a:p>
            <a:endParaRPr lang="en-GB" dirty="0" smtClean="0">
              <a:latin typeface="Cambria" pitchFamily="18" charset="0"/>
            </a:endParaRPr>
          </a:p>
          <a:p>
            <a:endParaRPr lang="en-GB" dirty="0">
              <a:latin typeface="Cambr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idx="4294967295"/>
          </p:nvPr>
        </p:nvSpPr>
        <p:spPr>
          <a:xfrm>
            <a:off x="0" y="0"/>
            <a:ext cx="9144000" cy="990600"/>
          </a:xfrm>
        </p:spPr>
        <p:txBody>
          <a:bodyPr>
            <a:normAutofit fontScale="90000"/>
          </a:bodyPr>
          <a:lstStyle/>
          <a:p>
            <a:r>
              <a:rPr lang="en-GB" sz="1800" b="1" dirty="0" smtClean="0">
                <a:latin typeface="Cambria" pitchFamily="18" charset="0"/>
              </a:rPr>
              <a:t/>
            </a:r>
            <a:br>
              <a:rPr lang="en-GB" sz="1800" b="1" dirty="0" smtClean="0">
                <a:latin typeface="Cambria" pitchFamily="18" charset="0"/>
              </a:rPr>
            </a:br>
            <a:r>
              <a:rPr lang="en-GB" sz="1800" b="1" dirty="0">
                <a:latin typeface="Cambria" pitchFamily="18" charset="0"/>
              </a:rPr>
              <a:t/>
            </a:r>
            <a:br>
              <a:rPr lang="en-GB" sz="1800" b="1" dirty="0">
                <a:latin typeface="Cambria" pitchFamily="18" charset="0"/>
              </a:rPr>
            </a:br>
            <a:r>
              <a:rPr lang="en-GB" sz="1800" b="1" i="1" dirty="0" smtClean="0">
                <a:latin typeface="Cambria" pitchFamily="18" charset="0"/>
              </a:rPr>
              <a:t>Short Paragraphs:</a:t>
            </a:r>
            <a:r>
              <a:rPr lang="en-GB" sz="1800" b="1" dirty="0" smtClean="0">
                <a:latin typeface="Cambria" pitchFamily="18" charset="0"/>
              </a:rPr>
              <a:t/>
            </a:r>
            <a:br>
              <a:rPr lang="en-GB" sz="1800" b="1" dirty="0" smtClean="0">
                <a:latin typeface="Cambria" pitchFamily="18" charset="0"/>
              </a:rPr>
            </a:br>
            <a:r>
              <a:rPr lang="en-GB" sz="1600" b="1" dirty="0" smtClean="0">
                <a:latin typeface="Cambria" pitchFamily="18" charset="0"/>
              </a:rPr>
              <a:t>Meeting </a:t>
            </a:r>
            <a:r>
              <a:rPr lang="en-GB" sz="1600" b="1" dirty="0" smtClean="0">
                <a:latin typeface="Cambria" pitchFamily="18" charset="0"/>
              </a:rPr>
              <a:t>Between the President </a:t>
            </a:r>
            <a:br>
              <a:rPr lang="en-GB" sz="1600" b="1" dirty="0" smtClean="0">
                <a:latin typeface="Cambria" pitchFamily="18" charset="0"/>
              </a:rPr>
            </a:br>
            <a:r>
              <a:rPr lang="en-GB" sz="1600" b="1" dirty="0" smtClean="0">
                <a:latin typeface="Cambria" pitchFamily="18" charset="0"/>
              </a:rPr>
              <a:t>and Indian Prime Minister</a:t>
            </a:r>
            <a:r>
              <a:rPr lang="en-US" sz="1600" b="1" dirty="0" smtClean="0">
                <a:latin typeface="Cambria" pitchFamily="18" charset="0"/>
              </a:rPr>
              <a:t> </a:t>
            </a:r>
            <a:r>
              <a:rPr lang="en-GB" sz="1600" b="1" dirty="0" smtClean="0">
                <a:latin typeface="Cambria" pitchFamily="18" charset="0"/>
              </a:rPr>
              <a:t>Singh,</a:t>
            </a:r>
            <a:br>
              <a:rPr lang="en-GB" sz="1600" b="1" dirty="0" smtClean="0">
                <a:latin typeface="Cambria" pitchFamily="18" charset="0"/>
              </a:rPr>
            </a:br>
            <a:r>
              <a:rPr lang="en-GB" sz="1600" b="1" dirty="0" smtClean="0">
                <a:latin typeface="Cambria" pitchFamily="18" charset="0"/>
              </a:rPr>
              <a:t>New Delhi, 11 November 2010</a:t>
            </a:r>
            <a:r>
              <a:rPr lang="en-GB" b="1" dirty="0" smtClean="0">
                <a:latin typeface="Cambria" pitchFamily="18" charset="0"/>
              </a:rPr>
              <a:t/>
            </a:r>
            <a:br>
              <a:rPr lang="en-GB" b="1" dirty="0" smtClean="0">
                <a:latin typeface="Cambria" pitchFamily="18" charset="0"/>
              </a:rPr>
            </a:br>
            <a:endParaRPr lang="en-GB" b="1" dirty="0">
              <a:latin typeface="Cambria" pitchFamily="18" charset="0"/>
            </a:endParaRPr>
          </a:p>
        </p:txBody>
      </p:sp>
      <p:sp>
        <p:nvSpPr>
          <p:cNvPr id="6" name="Content Placeholder 5"/>
          <p:cNvSpPr>
            <a:spLocks noGrp="1"/>
          </p:cNvSpPr>
          <p:nvPr>
            <p:ph idx="4294967295"/>
          </p:nvPr>
        </p:nvSpPr>
        <p:spPr>
          <a:xfrm>
            <a:off x="152400" y="1143000"/>
            <a:ext cx="8839200" cy="5867400"/>
          </a:xfrm>
        </p:spPr>
        <p:txBody>
          <a:bodyPr>
            <a:noAutofit/>
          </a:bodyPr>
          <a:lstStyle/>
          <a:p>
            <a:r>
              <a:rPr lang="en-GB" sz="1400" dirty="0" smtClean="0">
                <a:latin typeface="Cambria" pitchFamily="18" charset="0"/>
              </a:rPr>
              <a:t>I </a:t>
            </a:r>
            <a:r>
              <a:rPr lang="en-GB" sz="1400" dirty="0">
                <a:latin typeface="Cambria" pitchFamily="18" charset="0"/>
              </a:rPr>
              <a:t>am honoured </a:t>
            </a:r>
            <a:r>
              <a:rPr lang="en-GB" sz="1400" dirty="0" smtClean="0">
                <a:latin typeface="Cambria" pitchFamily="18" charset="0"/>
              </a:rPr>
              <a:t>by </a:t>
            </a:r>
            <a:r>
              <a:rPr lang="en-GB" sz="1400" dirty="0">
                <a:latin typeface="Cambria" pitchFamily="18" charset="0"/>
              </a:rPr>
              <a:t>the </a:t>
            </a:r>
            <a:r>
              <a:rPr lang="en-GB" sz="1400" b="1" dirty="0">
                <a:latin typeface="Cambria" pitchFamily="18" charset="0"/>
              </a:rPr>
              <a:t>invitation</a:t>
            </a:r>
            <a:r>
              <a:rPr lang="en-GB" sz="1400" dirty="0">
                <a:latin typeface="Cambria" pitchFamily="18" charset="0"/>
              </a:rPr>
              <a:t> of the government of India and particularly of Prime Minister Singh. I am pleased to recognize India as a growing power on the world scene. The breadth and strength of Indo-American relations are growing in importance and cooperation is indeed mutually beneficial. </a:t>
            </a:r>
            <a:endParaRPr lang="en-GB" sz="1400" dirty="0" smtClean="0">
              <a:latin typeface="Cambria" pitchFamily="18" charset="0"/>
            </a:endParaRPr>
          </a:p>
          <a:p>
            <a:endParaRPr lang="en-US" sz="1400" dirty="0">
              <a:latin typeface="Cambria" pitchFamily="18" charset="0"/>
            </a:endParaRPr>
          </a:p>
          <a:p>
            <a:r>
              <a:rPr lang="en-GB" sz="1400" dirty="0" smtClean="0">
                <a:latin typeface="Cambria" pitchFamily="18" charset="0"/>
              </a:rPr>
              <a:t>The United States is committed to expanding the </a:t>
            </a:r>
            <a:r>
              <a:rPr lang="en-GB" sz="1400" b="1" dirty="0" smtClean="0">
                <a:latin typeface="Cambria" pitchFamily="18" charset="0"/>
              </a:rPr>
              <a:t>economic partnership </a:t>
            </a:r>
            <a:r>
              <a:rPr lang="en-GB" sz="1400" dirty="0" smtClean="0">
                <a:latin typeface="Cambria" pitchFamily="18" charset="0"/>
              </a:rPr>
              <a:t>with India. We are prepared to loosen export and foreign direct investment controls in order to expand the market to Indian buyers. We hope that there will be an Indian quid pro quo. </a:t>
            </a:r>
          </a:p>
          <a:p>
            <a:endParaRPr lang="en-GB" sz="1400" dirty="0">
              <a:latin typeface="Cambria" pitchFamily="18" charset="0"/>
            </a:endParaRPr>
          </a:p>
          <a:p>
            <a:r>
              <a:rPr lang="en-GB" sz="1400" dirty="0" smtClean="0">
                <a:latin typeface="Cambria" pitchFamily="18" charset="0"/>
              </a:rPr>
              <a:t>We look forward to concluding the agreement on the </a:t>
            </a:r>
            <a:r>
              <a:rPr lang="en-GB" sz="1400" b="1" dirty="0" smtClean="0">
                <a:latin typeface="Cambria" pitchFamily="18" charset="0"/>
              </a:rPr>
              <a:t>purchase of ten Boeing C-17s</a:t>
            </a:r>
            <a:r>
              <a:rPr lang="en-GB" sz="1400" dirty="0" smtClean="0">
                <a:latin typeface="Cambria" pitchFamily="18" charset="0"/>
              </a:rPr>
              <a:t>. We see this agreement as making a major contribution to advancing Indian defence technology. </a:t>
            </a:r>
          </a:p>
          <a:p>
            <a:endParaRPr lang="en-GB" sz="1400" dirty="0" smtClean="0">
              <a:latin typeface="Cambria" pitchFamily="18" charset="0"/>
            </a:endParaRPr>
          </a:p>
          <a:p>
            <a:r>
              <a:rPr lang="en-GB" sz="1400" dirty="0" smtClean="0">
                <a:latin typeface="Cambria" pitchFamily="18" charset="0"/>
              </a:rPr>
              <a:t>The United States sees India as an </a:t>
            </a:r>
            <a:r>
              <a:rPr lang="en-GB" sz="1400" b="1" dirty="0" smtClean="0">
                <a:latin typeface="Cambria" pitchFamily="18" charset="0"/>
              </a:rPr>
              <a:t>emerging great power </a:t>
            </a:r>
            <a:r>
              <a:rPr lang="en-GB" sz="1400" dirty="0" smtClean="0">
                <a:latin typeface="Cambria" pitchFamily="18" charset="0"/>
              </a:rPr>
              <a:t>and favours it becoming  a </a:t>
            </a:r>
            <a:r>
              <a:rPr lang="en-GB" sz="1400" dirty="0">
                <a:latin typeface="Cambria" pitchFamily="18" charset="0"/>
              </a:rPr>
              <a:t>permanent member of the Security Council. </a:t>
            </a:r>
            <a:r>
              <a:rPr lang="en-GB" sz="1400" dirty="0" smtClean="0">
                <a:latin typeface="Cambria" pitchFamily="18" charset="0"/>
              </a:rPr>
              <a:t>{This may </a:t>
            </a:r>
            <a:r>
              <a:rPr lang="en-GB" sz="1400" dirty="0">
                <a:latin typeface="Cambria" pitchFamily="18" charset="0"/>
              </a:rPr>
              <a:t>take years to materialise </a:t>
            </a:r>
            <a:r>
              <a:rPr lang="en-GB" sz="1400" dirty="0" smtClean="0">
                <a:latin typeface="Cambria" pitchFamily="18" charset="0"/>
              </a:rPr>
              <a:t>in view of the disagreements over UN reform.} </a:t>
            </a:r>
          </a:p>
          <a:p>
            <a:endParaRPr lang="en-US" sz="1400" dirty="0">
              <a:latin typeface="Cambria" pitchFamily="18" charset="0"/>
            </a:endParaRPr>
          </a:p>
          <a:p>
            <a:r>
              <a:rPr lang="en-GB" sz="1400" dirty="0">
                <a:latin typeface="Cambria" pitchFamily="18" charset="0"/>
              </a:rPr>
              <a:t>We are </a:t>
            </a:r>
            <a:r>
              <a:rPr lang="en-GB" sz="1400" dirty="0" smtClean="0">
                <a:latin typeface="Cambria" pitchFamily="18" charset="0"/>
              </a:rPr>
              <a:t>building on  our recognition </a:t>
            </a:r>
            <a:r>
              <a:rPr lang="en-GB" sz="1400" dirty="0">
                <a:latin typeface="Cambria" pitchFamily="18" charset="0"/>
              </a:rPr>
              <a:t>of </a:t>
            </a:r>
            <a:r>
              <a:rPr lang="en-GB" sz="1400" b="1" dirty="0">
                <a:latin typeface="Cambria" pitchFamily="18" charset="0"/>
              </a:rPr>
              <a:t>India as a nuclear state</a:t>
            </a:r>
            <a:r>
              <a:rPr lang="en-GB" sz="1400" dirty="0">
                <a:latin typeface="Cambria" pitchFamily="18" charset="0"/>
              </a:rPr>
              <a:t>. We support new Indian membership into the Nuclear Suppliers Group, but will continue to push for the signature of Non-Proliferation Treaty.  I would also like to reiterate the importance of transparency of the civilian nuclear programs to the IAEA and also stress the importance of agreeing upon a Fissile Material </a:t>
            </a:r>
            <a:r>
              <a:rPr lang="en-GB" sz="1400" dirty="0" smtClean="0">
                <a:latin typeface="Cambria" pitchFamily="18" charset="0"/>
              </a:rPr>
              <a:t>Cut-off </a:t>
            </a:r>
            <a:r>
              <a:rPr lang="en-GB" sz="1400" dirty="0">
                <a:latin typeface="Cambria" pitchFamily="18" charset="0"/>
              </a:rPr>
              <a:t>Treaty. We are willing to continue to build nuclear reactors and provide nuclear fuel for civilian energy programs. </a:t>
            </a:r>
            <a:endParaRPr lang="en-GB" sz="1400" dirty="0" smtClean="0">
              <a:latin typeface="Cambria" pitchFamily="18" charset="0"/>
            </a:endParaRPr>
          </a:p>
          <a:p>
            <a:endParaRPr lang="en-US" sz="1400" dirty="0">
              <a:latin typeface="Cambria" pitchFamily="18" charset="0"/>
            </a:endParaRPr>
          </a:p>
          <a:p>
            <a:r>
              <a:rPr lang="en-GB" sz="1400" dirty="0" smtClean="0">
                <a:latin typeface="Cambria" pitchFamily="18" charset="0"/>
              </a:rPr>
              <a:t>We </a:t>
            </a:r>
            <a:r>
              <a:rPr lang="en-GB" sz="1400" dirty="0">
                <a:latin typeface="Cambria" pitchFamily="18" charset="0"/>
              </a:rPr>
              <a:t>are </a:t>
            </a:r>
            <a:r>
              <a:rPr lang="en-GB" sz="1400" dirty="0" smtClean="0">
                <a:latin typeface="Cambria" pitchFamily="18" charset="0"/>
              </a:rPr>
              <a:t>committed </a:t>
            </a:r>
            <a:r>
              <a:rPr lang="en-GB" sz="1400" dirty="0">
                <a:latin typeface="Cambria" pitchFamily="18" charset="0"/>
              </a:rPr>
              <a:t>to fighting Pakistan-based </a:t>
            </a:r>
            <a:r>
              <a:rPr lang="en-GB" sz="1400" b="1" dirty="0">
                <a:latin typeface="Cambria" pitchFamily="18" charset="0"/>
              </a:rPr>
              <a:t>terrorism</a:t>
            </a:r>
            <a:r>
              <a:rPr lang="en-GB" sz="1400" dirty="0">
                <a:latin typeface="Cambria" pitchFamily="18" charset="0"/>
              </a:rPr>
              <a:t>; however, we </a:t>
            </a:r>
            <a:r>
              <a:rPr lang="en-GB" sz="1400" dirty="0" smtClean="0">
                <a:latin typeface="Cambria" pitchFamily="18" charset="0"/>
              </a:rPr>
              <a:t>also recognise that </a:t>
            </a:r>
            <a:r>
              <a:rPr lang="en-GB" sz="1400" dirty="0">
                <a:latin typeface="Cambria" pitchFamily="18" charset="0"/>
              </a:rPr>
              <a:t>Pakistan is </a:t>
            </a:r>
            <a:r>
              <a:rPr lang="en-GB" sz="1400" dirty="0" smtClean="0">
                <a:latin typeface="Cambria" pitchFamily="18" charset="0"/>
              </a:rPr>
              <a:t>making </a:t>
            </a:r>
            <a:r>
              <a:rPr lang="en-GB" sz="1400" dirty="0">
                <a:latin typeface="Cambria" pitchFamily="18" charset="0"/>
              </a:rPr>
              <a:t>efforts to fight terrorism within its own borders and also internationally. </a:t>
            </a:r>
            <a:r>
              <a:rPr lang="en-GB" sz="1400" dirty="0" smtClean="0">
                <a:latin typeface="Cambria" pitchFamily="18" charset="0"/>
              </a:rPr>
              <a:t>US-Pakistan cooperation is vital for regional security as is that between India and the US. </a:t>
            </a:r>
            <a:endParaRPr lang="en-US" sz="1400" dirty="0">
              <a:latin typeface="Cambria" pitchFamily="18" charset="0"/>
            </a:endParaRPr>
          </a:p>
          <a:p>
            <a:endParaRPr lang="en-GB" sz="1400" dirty="0">
              <a:latin typeface="Cambr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05" name="Rectangle 1"/>
          <p:cNvSpPr>
            <a:spLocks noChangeArrowheads="1"/>
          </p:cNvSpPr>
          <p:nvPr/>
        </p:nvSpPr>
        <p:spPr bwMode="auto">
          <a:xfrm>
            <a:off x="0" y="918414"/>
            <a:ext cx="9144000"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endParaRPr kumimoji="0" lang="en-US" sz="1200" b="1" i="0" u="sng" strike="noStrike" cap="none" normalizeH="0" baseline="0" dirty="0" smtClean="0">
              <a:ln>
                <a:noFill/>
              </a:ln>
              <a:solidFill>
                <a:schemeClr val="tx1"/>
              </a:solidFill>
              <a:effectLst/>
              <a:latin typeface="Cambria"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sng" strike="noStrike" cap="none" normalizeH="0" baseline="0" dirty="0" smtClean="0">
                <a:ln>
                  <a:noFill/>
                </a:ln>
                <a:solidFill>
                  <a:schemeClr val="tx1"/>
                </a:solidFill>
                <a:effectLst/>
                <a:latin typeface="Cambria" pitchFamily="18" charset="0"/>
                <a:ea typeface="Calibri" pitchFamily="34" charset="0"/>
                <a:cs typeface="Times New Roman" pitchFamily="18" charset="0"/>
              </a:rPr>
              <a:t>Welcome to India:</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On behalf of the government and people of India, I would like to take this opportunity to welcome b you b</a:t>
            </a:r>
            <a:r>
              <a:rPr kumimoji="0" lang="en-US" sz="1200" b="0"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ack</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to India. We are truly gratified by your visit. Our nation possesses a rich heritage, vibrant culture, and a proud tradition of hospitality, which is exemplified by the ancient </a:t>
            </a:r>
            <a:r>
              <a:rPr kumimoji="0" lang="en-US" sz="1200" b="0" i="0"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Sanksrit</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saying, “</a:t>
            </a:r>
            <a:r>
              <a:rPr kumimoji="0" lang="en-US" sz="1200" b="0" i="1"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Athithi</a:t>
            </a:r>
            <a:r>
              <a:rPr kumimoji="0" lang="en-US" sz="1200" b="0"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t>
            </a:r>
            <a:r>
              <a:rPr kumimoji="0" lang="en-US" sz="1200" b="0" i="1"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Devo</a:t>
            </a:r>
            <a:r>
              <a:rPr kumimoji="0" lang="en-US" sz="1200" b="0"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t>
            </a:r>
            <a:r>
              <a:rPr kumimoji="0" lang="en-US" sz="1200" b="0" i="1"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Bhava</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meaning “guests are like Gods”.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Cambria"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sng" strike="noStrike" cap="none" normalizeH="0" baseline="0" dirty="0" smtClean="0">
                <a:ln>
                  <a:noFill/>
                </a:ln>
                <a:solidFill>
                  <a:schemeClr val="tx1"/>
                </a:solidFill>
                <a:effectLst/>
                <a:latin typeface="Cambria" pitchFamily="18" charset="0"/>
                <a:ea typeface="Calibri" pitchFamily="34" charset="0"/>
                <a:cs typeface="Times New Roman" pitchFamily="18" charset="0"/>
              </a:rPr>
              <a:t>Historical links, Future Goals: </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The United States and India share a rich set of historical links as the world’s oldest democracy and world’s largest democracy. We appreciate the help and technical assistance you have</a:t>
            </a:r>
            <a:r>
              <a:rPr kumimoji="0" lang="en-US" sz="1200" b="0" i="0" u="none" strike="noStrike" cap="none" normalizeH="0" dirty="0" smtClean="0">
                <a:ln>
                  <a:noFill/>
                </a:ln>
                <a:solidFill>
                  <a:schemeClr val="tx1"/>
                </a:solidFill>
                <a:effectLst/>
                <a:latin typeface="Cambria" pitchFamily="18" charset="0"/>
                <a:ea typeface="Calibri" pitchFamily="34" charset="0"/>
                <a:cs typeface="Times New Roman" pitchFamily="18" charset="0"/>
              </a:rPr>
              <a:t> </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provided us with in the past. We need to work together to promote democratic ideals in the region. We support the continued international efforts at </a:t>
            </a:r>
            <a:r>
              <a:rPr kumimoji="0" lang="en-US" sz="1200" b="0" i="0"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democratisation</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and stabilisation in Afghanistan as a key step towards this objective.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Cambria"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sng" strike="noStrike" cap="none" normalizeH="0" baseline="0" dirty="0" smtClean="0">
                <a:ln>
                  <a:noFill/>
                </a:ln>
                <a:solidFill>
                  <a:schemeClr val="tx1"/>
                </a:solidFill>
                <a:effectLst/>
                <a:latin typeface="Cambria" pitchFamily="18" charset="0"/>
                <a:ea typeface="Calibri" pitchFamily="34" charset="0"/>
                <a:cs typeface="Times New Roman" pitchFamily="18" charset="0"/>
              </a:rPr>
              <a:t>Terrorism, Afghanistan, Pakistan: </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The November 2008 attacks in Mumbai only served to highlight the latest</a:t>
            </a:r>
            <a:r>
              <a:rPr kumimoji="0" lang="en-US" sz="1200" b="0" i="0" u="none" strike="noStrike" cap="none" normalizeH="0" dirty="0" smtClean="0">
                <a:ln>
                  <a:noFill/>
                </a:ln>
                <a:solidFill>
                  <a:schemeClr val="tx1"/>
                </a:solidFill>
                <a:effectLst/>
                <a:latin typeface="Cambria" pitchFamily="18" charset="0"/>
                <a:ea typeface="Calibri" pitchFamily="34" charset="0"/>
                <a:cs typeface="Times New Roman" pitchFamily="18" charset="0"/>
              </a:rPr>
              <a:t> </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phase of global terrorism, </a:t>
            </a:r>
            <a:r>
              <a:rPr lang="en-US" sz="1200" dirty="0">
                <a:latin typeface="Cambria" pitchFamily="18" charset="0"/>
                <a:ea typeface="Calibri" pitchFamily="34" charset="0"/>
                <a:cs typeface="Times New Roman" pitchFamily="18" charset="0"/>
              </a:rPr>
              <a:t>W</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e look forward to working together with the U.S. to end cross-border terrorism in South Asia, particularly since this has adversely affected the India-Pakistan peace process. We also look forward to an increased collaboration with the US in the field of intelligence, so that the perpetrators of terrorism such as </a:t>
            </a:r>
            <a:r>
              <a:rPr kumimoji="0" lang="en-US" sz="1200" b="0" i="0"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Ajmal</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t>
            </a:r>
            <a:r>
              <a:rPr kumimoji="0" lang="en-US" sz="1200" b="0" i="0"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Kasab</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and David Coleman Headley can be brought to justice. In addition, we believe that a strong, stable Afghanistan is in the interests of the entire region, and hence we would like to re-affirm our commitment to the civilian reconstruction effort in that country.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Cambria" pitchFamily="18" charset="0"/>
            </a:endParaRPr>
          </a:p>
          <a:p>
            <a:pPr lvl="0" eaLnBrk="0" fontAlgn="base" hangingPunct="0">
              <a:spcBef>
                <a:spcPct val="0"/>
              </a:spcBef>
              <a:spcAft>
                <a:spcPct val="0"/>
              </a:spcAft>
            </a:pPr>
            <a:r>
              <a:rPr kumimoji="0" lang="en-US" sz="1200" b="1" i="0" u="sng" strike="noStrike" cap="none" normalizeH="0" baseline="0" dirty="0" smtClean="0">
                <a:ln>
                  <a:noFill/>
                </a:ln>
                <a:solidFill>
                  <a:schemeClr val="tx1"/>
                </a:solidFill>
                <a:effectLst/>
                <a:latin typeface="Cambria" pitchFamily="18" charset="0"/>
                <a:ea typeface="Calibri" pitchFamily="34" charset="0"/>
                <a:cs typeface="Times New Roman" pitchFamily="18" charset="0"/>
              </a:rPr>
              <a:t>Economic and Trade Relations: </a:t>
            </a:r>
            <a:r>
              <a:rPr lang="en-US" sz="1200" dirty="0" smtClean="0">
                <a:latin typeface="Cambria" pitchFamily="18" charset="0"/>
                <a:ea typeface="Calibri" pitchFamily="34" charset="0"/>
                <a:cs typeface="Times New Roman" pitchFamily="18" charset="0"/>
              </a:rPr>
              <a:t>We are working to keep our growth at an annual </a:t>
            </a:r>
            <a:r>
              <a:rPr kumimoji="0" lang="en-US" sz="1200" i="0" strike="noStrike" cap="none" normalizeH="0" baseline="0" dirty="0" smtClean="0">
                <a:ln>
                  <a:noFill/>
                </a:ln>
                <a:solidFill>
                  <a:schemeClr val="tx1"/>
                </a:solidFill>
                <a:effectLst/>
                <a:latin typeface="Cambria" pitchFamily="18" charset="0"/>
                <a:ea typeface="Calibri" pitchFamily="34" charset="0"/>
                <a:cs typeface="Times New Roman" pitchFamily="18" charset="0"/>
              </a:rPr>
              <a:t> 9%. W</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e appreciate the President’s strong commitment to free trade, even in the midst of the current global economic situation. {The U.S. is  now India’s biggest trading partner, with a booming</a:t>
            </a:r>
            <a:r>
              <a:rPr kumimoji="0" lang="en-US" sz="1200" b="0" i="0" u="none" strike="noStrike" cap="none" normalizeH="0" dirty="0" smtClean="0">
                <a:ln>
                  <a:noFill/>
                </a:ln>
                <a:solidFill>
                  <a:schemeClr val="tx1"/>
                </a:solidFill>
                <a:effectLst/>
                <a:latin typeface="Cambria" pitchFamily="18" charset="0"/>
                <a:ea typeface="Calibri" pitchFamily="34" charset="0"/>
                <a:cs typeface="Times New Roman" pitchFamily="18" charset="0"/>
              </a:rPr>
              <a:t> e</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xchanges in the sectors of textiles, consumer goods, IT, chemicals, metals and minerals.  Indian Multinationals such as Tata, Mahindra, and Infosys are continuing to make inroads in the global market, especially in the U.S.}</a:t>
            </a:r>
          </a:p>
          <a:p>
            <a:pPr lvl="0" eaLnBrk="0" fontAlgn="base" hangingPunct="0">
              <a:spcBef>
                <a:spcPct val="0"/>
              </a:spcBef>
              <a:spcAft>
                <a:spcPct val="0"/>
              </a:spcAft>
            </a:pPr>
            <a:endParaRPr kumimoji="0" lang="en-US" sz="1200" b="0" i="0" u="none" strike="noStrike" cap="none" normalizeH="0" baseline="0" dirty="0" smtClean="0">
              <a:ln>
                <a:noFill/>
              </a:ln>
              <a:solidFill>
                <a:schemeClr val="tx1"/>
              </a:solidFill>
              <a:effectLst/>
              <a:latin typeface="Cambria"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sng" strike="noStrike" cap="none" normalizeH="0" baseline="0" dirty="0" smtClean="0">
                <a:ln>
                  <a:noFill/>
                </a:ln>
                <a:solidFill>
                  <a:schemeClr val="tx1"/>
                </a:solidFill>
                <a:effectLst/>
                <a:latin typeface="Cambria" pitchFamily="18" charset="0"/>
                <a:ea typeface="Calibri" pitchFamily="34" charset="0"/>
                <a:cs typeface="Times New Roman" pitchFamily="18" charset="0"/>
              </a:rPr>
              <a:t>Nuclear Deal: </a:t>
            </a:r>
            <a:r>
              <a:rPr lang="en-US" sz="1200" dirty="0" smtClean="0">
                <a:latin typeface="Cambria" pitchFamily="18" charset="0"/>
                <a:ea typeface="Calibri" pitchFamily="34" charset="0"/>
                <a:cs typeface="Times New Roman" pitchFamily="18" charset="0"/>
              </a:rPr>
              <a:t>T</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he recent nuclear deal</a:t>
            </a:r>
            <a:r>
              <a:rPr kumimoji="0" lang="en-US" sz="1200" b="0" i="0" u="none" strike="noStrike" cap="none" normalizeH="0" dirty="0" smtClean="0">
                <a:ln>
                  <a:noFill/>
                </a:ln>
                <a:solidFill>
                  <a:schemeClr val="tx1"/>
                </a:solidFill>
                <a:effectLst/>
                <a:latin typeface="Cambria" pitchFamily="18" charset="0"/>
                <a:ea typeface="Calibri" pitchFamily="34" charset="0"/>
                <a:cs typeface="Times New Roman" pitchFamily="18" charset="0"/>
              </a:rPr>
              <a:t> takes </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our partnership with the U.S. to a new level. We appreciate the role of the U.S. government in ending India’s nuclear isolation. Looking ahead, we hope we can build a stronger civilian partnership in this area.</a:t>
            </a:r>
            <a:r>
              <a:rPr kumimoji="0" lang="en-US" sz="1200" b="0" i="0" u="none" strike="noStrike" cap="none" normalizeH="0" dirty="0" smtClean="0">
                <a:ln>
                  <a:noFill/>
                </a:ln>
                <a:solidFill>
                  <a:schemeClr val="tx1"/>
                </a:solidFill>
                <a:effectLst/>
                <a:latin typeface="Cambria" pitchFamily="18" charset="0"/>
                <a:ea typeface="Calibri" pitchFamily="34" charset="0"/>
                <a:cs typeface="Times New Roman" pitchFamily="18" charset="0"/>
              </a:rPr>
              <a:t> </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We</a:t>
            </a:r>
            <a:r>
              <a:rPr kumimoji="0" lang="en-US" sz="1200" b="0" i="0" u="none" strike="noStrike" cap="none" normalizeH="0" dirty="0" smtClean="0">
                <a:ln>
                  <a:noFill/>
                </a:ln>
                <a:solidFill>
                  <a:schemeClr val="tx1"/>
                </a:solidFill>
                <a:effectLst/>
                <a:latin typeface="Cambria" pitchFamily="18" charset="0"/>
                <a:ea typeface="Calibri" pitchFamily="34" charset="0"/>
                <a:cs typeface="Times New Roman" pitchFamily="18" charset="0"/>
              </a:rPr>
              <a:t> hope w</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e can count on the US administration to push through the necessary legislation.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Cambria"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200" dirty="0">
                <a:latin typeface="Cambria" pitchFamily="18" charset="0"/>
                <a:ea typeface="Calibri" pitchFamily="34" charset="0"/>
                <a:cs typeface="Times New Roman" pitchFamily="18" charset="0"/>
              </a:rPr>
              <a:t>{</a:t>
            </a:r>
            <a:r>
              <a:rPr kumimoji="0" lang="en-US" sz="12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MIDTERM ELECTIONS</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Don’t mention. Wait for Obama to bring up topic. If brought up, reaffirm support for current policy line.} {</a:t>
            </a:r>
            <a:r>
              <a:rPr kumimoji="0" lang="en-US" sz="12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CLIMATE CHANGE</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If </a:t>
            </a:r>
            <a:r>
              <a:rPr kumimoji="0" lang="en-US" sz="1200" b="1"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pressed</a:t>
            </a:r>
            <a:r>
              <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respond with statement on responsibility of the developed world.}</a:t>
            </a:r>
            <a:endParaRPr kumimoji="0" lang="en-US" sz="1800" b="0" i="0" u="none" strike="noStrike" cap="none" normalizeH="0" baseline="0" dirty="0" smtClean="0">
              <a:ln>
                <a:noFill/>
              </a:ln>
              <a:solidFill>
                <a:schemeClr val="tx1"/>
              </a:solidFill>
              <a:effectLst/>
              <a:latin typeface="Cambria" pitchFamily="18" charset="0"/>
            </a:endParaRPr>
          </a:p>
        </p:txBody>
      </p:sp>
      <p:sp>
        <p:nvSpPr>
          <p:cNvPr id="3" name="Rectangle 2"/>
          <p:cNvSpPr/>
          <p:nvPr/>
        </p:nvSpPr>
        <p:spPr>
          <a:xfrm>
            <a:off x="1447800" y="381000"/>
            <a:ext cx="6400800" cy="646331"/>
          </a:xfrm>
          <a:prstGeom prst="rect">
            <a:avLst/>
          </a:prstGeom>
        </p:spPr>
        <p:txBody>
          <a:bodyPr wrap="square">
            <a:spAutoFit/>
          </a:bodyPr>
          <a:lstStyle/>
          <a:p>
            <a:pPr algn="ctr" fontAlgn="base">
              <a:spcBef>
                <a:spcPct val="0"/>
              </a:spcBef>
              <a:spcAft>
                <a:spcPct val="0"/>
              </a:spcAft>
            </a:pPr>
            <a:r>
              <a:rPr kumimoji="0" lang="en-US" sz="1200" b="1" i="0" strike="noStrike" cap="none" normalizeH="0" baseline="0" dirty="0" smtClean="0">
                <a:ln>
                  <a:noFill/>
                </a:ln>
                <a:solidFill>
                  <a:schemeClr val="tx1"/>
                </a:solidFill>
                <a:effectLst/>
                <a:latin typeface="Cambria" pitchFamily="18" charset="0"/>
                <a:ea typeface="Calibri" pitchFamily="34" charset="0"/>
                <a:cs typeface="Times New Roman" pitchFamily="18" charset="0"/>
              </a:rPr>
              <a:t>Meeting between Prime Minister SINGH</a:t>
            </a:r>
            <a:r>
              <a:rPr lang="en-US" sz="1200" b="1" dirty="0" smtClean="0">
                <a:latin typeface="Cambria" pitchFamily="18" charset="0"/>
              </a:rPr>
              <a:t> </a:t>
            </a:r>
          </a:p>
          <a:p>
            <a:pPr algn="ctr" fontAlgn="base">
              <a:spcBef>
                <a:spcPct val="0"/>
              </a:spcBef>
              <a:spcAft>
                <a:spcPct val="0"/>
              </a:spcAft>
            </a:pPr>
            <a:r>
              <a:rPr lang="en-US" sz="1200" b="1" dirty="0" smtClean="0">
                <a:latin typeface="Cambria" pitchFamily="18" charset="0"/>
              </a:rPr>
              <a:t>and US</a:t>
            </a:r>
            <a:r>
              <a:rPr kumimoji="0" lang="en-US" sz="1200" b="1" i="0" strike="noStrike" cap="none" normalizeH="0" baseline="0" dirty="0" smtClean="0">
                <a:ln>
                  <a:noFill/>
                </a:ln>
                <a:solidFill>
                  <a:schemeClr val="tx1"/>
                </a:solidFill>
                <a:effectLst/>
                <a:latin typeface="Cambria" pitchFamily="18" charset="0"/>
                <a:ea typeface="Calibri" pitchFamily="34" charset="0"/>
                <a:cs typeface="Times New Roman" pitchFamily="18" charset="0"/>
              </a:rPr>
              <a:t> President Barack OBAMA ,</a:t>
            </a:r>
            <a:r>
              <a:rPr kumimoji="0" lang="en-US" sz="1200" b="1" i="0" strike="noStrike" cap="none" normalizeH="0" dirty="0" smtClean="0">
                <a:ln>
                  <a:noFill/>
                </a:ln>
                <a:solidFill>
                  <a:schemeClr val="tx1"/>
                </a:solidFill>
                <a:effectLst/>
                <a:latin typeface="Cambria" pitchFamily="18" charset="0"/>
                <a:ea typeface="Calibri" pitchFamily="34" charset="0"/>
                <a:cs typeface="Times New Roman" pitchFamily="18" charset="0"/>
              </a:rPr>
              <a:t> </a:t>
            </a:r>
          </a:p>
          <a:p>
            <a:pPr algn="ctr" fontAlgn="base">
              <a:spcBef>
                <a:spcPct val="0"/>
              </a:spcBef>
              <a:spcAft>
                <a:spcPct val="0"/>
              </a:spcAft>
            </a:pPr>
            <a:r>
              <a:rPr kumimoji="0" lang="en-US" sz="1200" b="1" i="0" strike="noStrike" cap="none" normalizeH="0" dirty="0" smtClean="0">
                <a:ln>
                  <a:noFill/>
                </a:ln>
                <a:solidFill>
                  <a:schemeClr val="tx1"/>
                </a:solidFill>
                <a:effectLst/>
                <a:latin typeface="Cambria" pitchFamily="18" charset="0"/>
                <a:ea typeface="Calibri" pitchFamily="34" charset="0"/>
                <a:cs typeface="Times New Roman" pitchFamily="18" charset="0"/>
              </a:rPr>
              <a:t>New Delhi , 11 </a:t>
            </a:r>
            <a:r>
              <a:rPr lang="en-US" sz="1200" b="1" dirty="0" smtClean="0">
                <a:latin typeface="Cambria" pitchFamily="18" charset="0"/>
                <a:ea typeface="Calibri" pitchFamily="34" charset="0"/>
                <a:cs typeface="Times New Roman" pitchFamily="18" charset="0"/>
              </a:rPr>
              <a:t>N</a:t>
            </a:r>
            <a:r>
              <a:rPr kumimoji="0" lang="en-US" sz="1200" b="1" i="0" strike="noStrike" cap="none" normalizeH="0" dirty="0" smtClean="0">
                <a:ln>
                  <a:noFill/>
                </a:ln>
                <a:solidFill>
                  <a:schemeClr val="tx1"/>
                </a:solidFill>
                <a:effectLst/>
                <a:latin typeface="Cambria" pitchFamily="18" charset="0"/>
                <a:ea typeface="Calibri" pitchFamily="34" charset="0"/>
                <a:cs typeface="Times New Roman" pitchFamily="18" charset="0"/>
              </a:rPr>
              <a:t>ovember 2010</a:t>
            </a:r>
            <a:r>
              <a:rPr kumimoji="0" lang="en-US" sz="1200" b="1" i="0" strike="noStrike" cap="none" normalizeH="0" baseline="0" dirty="0" smtClean="0">
                <a:ln>
                  <a:noFill/>
                </a:ln>
                <a:solidFill>
                  <a:schemeClr val="tx1"/>
                </a:solidFill>
                <a:effectLst/>
                <a:latin typeface="Cambria" pitchFamily="18" charset="0"/>
                <a:ea typeface="Calibri" pitchFamily="34" charset="0"/>
                <a:cs typeface="Times New Roman" pitchFamily="18"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74638"/>
            <a:ext cx="8229600" cy="715962"/>
          </a:xfrm>
        </p:spPr>
        <p:txBody>
          <a:bodyPr>
            <a:normAutofit fontScale="90000"/>
          </a:bodyPr>
          <a:lstStyle/>
          <a:p>
            <a:r>
              <a:rPr lang="en-GB" dirty="0" smtClean="0">
                <a:latin typeface="Cambria" pitchFamily="18" charset="0"/>
              </a:rPr>
              <a:t>Biography</a:t>
            </a:r>
            <a:endParaRPr lang="en-GB" dirty="0">
              <a:latin typeface="Cambria" pitchFamily="18" charset="0"/>
            </a:endParaRPr>
          </a:p>
        </p:txBody>
      </p:sp>
      <p:sp>
        <p:nvSpPr>
          <p:cNvPr id="3" name="Content Placeholder 2"/>
          <p:cNvSpPr>
            <a:spLocks noGrp="1"/>
          </p:cNvSpPr>
          <p:nvPr>
            <p:ph sz="half" idx="1"/>
          </p:nvPr>
        </p:nvSpPr>
        <p:spPr>
          <a:xfrm>
            <a:off x="457200" y="1219200"/>
            <a:ext cx="3810000" cy="5410200"/>
          </a:xfrm>
        </p:spPr>
        <p:txBody>
          <a:bodyPr>
            <a:normAutofit fontScale="25000" lnSpcReduction="20000"/>
          </a:bodyPr>
          <a:lstStyle/>
          <a:p>
            <a:pPr marL="0" lvl="0" indent="0" algn="ctr" fontAlgn="base">
              <a:spcBef>
                <a:spcPct val="0"/>
              </a:spcBef>
              <a:spcAft>
                <a:spcPct val="0"/>
              </a:spcAft>
              <a:buNone/>
            </a:pPr>
            <a:r>
              <a:rPr kumimoji="0" lang="en-GB" sz="48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Manmohan</a:t>
            </a:r>
            <a:r>
              <a:rPr kumimoji="0" lang="en-GB" sz="48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Singh</a:t>
            </a:r>
          </a:p>
          <a:p>
            <a:pPr marL="0" lvl="0" indent="0" fontAlgn="base">
              <a:spcBef>
                <a:spcPct val="0"/>
              </a:spcBef>
              <a:spcAft>
                <a:spcPct val="0"/>
              </a:spcAft>
              <a:buFontTx/>
              <a:buChar char="•"/>
            </a:pPr>
            <a:endParaRPr lang="en-GB" sz="4800" dirty="0" smtClean="0">
              <a:latin typeface="Cambria" pitchFamily="18" charset="0"/>
              <a:cs typeface="Times New Roman" pitchFamily="18" charset="0"/>
            </a:endParaRPr>
          </a:p>
          <a:p>
            <a:pPr marL="0" lvl="0" indent="0" fontAlgn="base">
              <a:spcBef>
                <a:spcPct val="0"/>
              </a:spcBef>
              <a:spcAft>
                <a:spcPct val="0"/>
              </a:spcAft>
              <a:buFontTx/>
              <a:buChar char="•"/>
            </a:pPr>
            <a:endParaRPr kumimoji="0" lang="en-US" sz="800" b="0" i="0" u="none" strike="noStrike" cap="none" normalizeH="0" baseline="0" dirty="0" smtClean="0">
              <a:ln>
                <a:noFill/>
              </a:ln>
              <a:solidFill>
                <a:schemeClr val="tx1"/>
              </a:solidFill>
              <a:effectLst/>
              <a:latin typeface="Cambria" pitchFamily="18" charset="0"/>
            </a:endParaRPr>
          </a:p>
          <a:p>
            <a:pPr marL="0" lvl="0" indent="0" eaLnBrk="0" fontAlgn="base" hangingPunct="0">
              <a:spcBef>
                <a:spcPct val="0"/>
              </a:spcBef>
              <a:spcAft>
                <a:spcPct val="0"/>
              </a:spcAft>
            </a:pPr>
            <a:r>
              <a:rPr kumimoji="0" lang="en-GB" sz="490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Born: </a:t>
            </a: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1932</a:t>
            </a:r>
          </a:p>
          <a:p>
            <a:pPr marL="0" lvl="0" indent="0" eaLnBrk="0" fontAlgn="base" hangingPunct="0">
              <a:spcBef>
                <a:spcPct val="0"/>
              </a:spcBef>
              <a:spcAft>
                <a:spcPct val="0"/>
              </a:spcAft>
              <a:buFontTx/>
              <a:buChar char="•"/>
            </a:pPr>
            <a:endParaRPr lang="en-GB" sz="4900" dirty="0" smtClean="0">
              <a:latin typeface="Cambria" pitchFamily="18" charset="0"/>
              <a:cs typeface="Times New Roman" pitchFamily="18" charset="0"/>
            </a:endParaRPr>
          </a:p>
          <a:p>
            <a:pPr marL="0" lvl="0" indent="0" eaLnBrk="0" fontAlgn="base" hangingPunct="0">
              <a:spcBef>
                <a:spcPct val="0"/>
              </a:spcBef>
              <a:spcAft>
                <a:spcPct val="0"/>
              </a:spcAft>
              <a:buFontTx/>
              <a:buChar char="•"/>
            </a:pPr>
            <a:endParaRPr kumimoji="0" lang="en-US" sz="4900" b="0" i="0" u="none" strike="noStrike" cap="none" normalizeH="0" baseline="0" dirty="0" smtClean="0">
              <a:ln>
                <a:noFill/>
              </a:ln>
              <a:solidFill>
                <a:schemeClr val="tx1"/>
              </a:solidFill>
              <a:effectLst/>
              <a:latin typeface="Cambria" pitchFamily="18" charset="0"/>
            </a:endParaRPr>
          </a:p>
          <a:p>
            <a:pPr marL="0" lvl="0" indent="0" eaLnBrk="0" fontAlgn="base" hangingPunct="0">
              <a:spcBef>
                <a:spcPct val="0"/>
              </a:spcBef>
              <a:spcAft>
                <a:spcPct val="0"/>
              </a:spcAft>
            </a:pPr>
            <a:r>
              <a:rPr kumimoji="0" lang="en-GB" sz="490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Family. wife</a:t>
            </a: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Mrs. </a:t>
            </a:r>
            <a:r>
              <a:rPr kumimoji="0" lang="en-GB" sz="49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Gursharan</a:t>
            </a: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r>
              <a:rPr kumimoji="0" lang="en-GB" sz="49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Kaur</a:t>
            </a: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r>
              <a:rPr lang="en-US" sz="4900" dirty="0" smtClean="0">
                <a:latin typeface="Cambria" pitchFamily="18" charset="0"/>
              </a:rPr>
              <a:t> </a:t>
            </a: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3 daughters,</a:t>
            </a:r>
            <a:r>
              <a:rPr kumimoji="0" lang="en-GB" sz="4900" b="0" i="0" u="none" strike="noStrike" cap="none" normalizeH="0" dirty="0" smtClean="0">
                <a:ln>
                  <a:noFill/>
                </a:ln>
                <a:solidFill>
                  <a:schemeClr val="tx1"/>
                </a:solidFill>
                <a:effectLst/>
                <a:latin typeface="Cambria" pitchFamily="18" charset="0"/>
                <a:ea typeface="Times New Roman" pitchFamily="18" charset="0"/>
                <a:cs typeface="Times New Roman" pitchFamily="18" charset="0"/>
              </a:rPr>
              <a:t> - </a:t>
            </a: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one is a professor, one is a lawyer at ACLU, one is an author</a:t>
            </a:r>
          </a:p>
          <a:p>
            <a:pPr marL="0" lvl="0" indent="0" eaLnBrk="0" fontAlgn="base" hangingPunct="0">
              <a:spcBef>
                <a:spcPct val="0"/>
              </a:spcBef>
              <a:spcAft>
                <a:spcPct val="0"/>
              </a:spcAft>
              <a:buFontTx/>
              <a:buChar char="•"/>
            </a:pPr>
            <a:endParaRPr kumimoji="0" lang="en-US" sz="4900" b="0" i="0" u="none" strike="noStrike" cap="none" normalizeH="0" baseline="0" dirty="0" smtClean="0">
              <a:ln>
                <a:noFill/>
              </a:ln>
              <a:solidFill>
                <a:schemeClr val="tx1"/>
              </a:solidFill>
              <a:effectLst/>
              <a:latin typeface="Cambria" pitchFamily="18" charset="0"/>
            </a:endParaRPr>
          </a:p>
          <a:p>
            <a:pPr marL="0" lvl="0" indent="0" eaLnBrk="0" fontAlgn="base" hangingPunct="0">
              <a:spcBef>
                <a:spcPct val="0"/>
              </a:spcBef>
              <a:spcAft>
                <a:spcPct val="0"/>
              </a:spcAft>
            </a:pP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r>
              <a:rPr kumimoji="0" lang="en-GB" sz="490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Career</a:t>
            </a:r>
            <a:r>
              <a:rPr kumimoji="0" lang="en-GB" sz="49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p>
          <a:p>
            <a:pPr marL="0" lvl="0" indent="0" eaLnBrk="0" fontAlgn="base" hangingPunct="0">
              <a:spcBef>
                <a:spcPct val="0"/>
              </a:spcBef>
              <a:spcAft>
                <a:spcPct val="0"/>
              </a:spcAft>
              <a:buFontTx/>
              <a:buChar char="•"/>
            </a:pP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elected  PM  in May 2004.  First Sikh in job Member of the Indian National Congress (INC) party. </a:t>
            </a:r>
          </a:p>
          <a:p>
            <a:pPr marL="0" lvl="0" indent="0" eaLnBrk="0" fontAlgn="base" hangingPunct="0">
              <a:spcBef>
                <a:spcPct val="0"/>
              </a:spcBef>
              <a:spcAft>
                <a:spcPct val="0"/>
              </a:spcAft>
              <a:buFontTx/>
              <a:buChar char="•"/>
            </a:pPr>
            <a:r>
              <a:rPr lang="en-GB" sz="4900" dirty="0" smtClean="0">
                <a:latin typeface="Cambria" pitchFamily="18" charset="0"/>
                <a:ea typeface="Times New Roman" pitchFamily="18" charset="0"/>
                <a:cs typeface="Times New Roman" pitchFamily="18" charset="0"/>
              </a:rPr>
              <a:t>a</a:t>
            </a: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s PM</a:t>
            </a:r>
          </a:p>
          <a:p>
            <a:pPr lvl="1" eaLnBrk="0" fontAlgn="base" hangingPunct="0">
              <a:spcBef>
                <a:spcPct val="0"/>
              </a:spcBef>
              <a:spcAft>
                <a:spcPct val="0"/>
              </a:spcAft>
              <a:buFontTx/>
              <a:buChar char="•"/>
            </a:pPr>
            <a:r>
              <a:rPr lang="en-GB" sz="4900" dirty="0" smtClean="0">
                <a:latin typeface="Cambria" pitchFamily="18" charset="0"/>
                <a:ea typeface="Times New Roman" pitchFamily="18" charset="0"/>
                <a:cs typeface="Times New Roman" pitchFamily="18" charset="0"/>
              </a:rPr>
              <a:t> </a:t>
            </a: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has held high-level visits with Pakistan to  ease tensions over Kashmir; </a:t>
            </a:r>
          </a:p>
          <a:p>
            <a:pPr lvl="1" eaLnBrk="0" fontAlgn="base" hangingPunct="0">
              <a:spcBef>
                <a:spcPct val="0"/>
              </a:spcBef>
              <a:spcAft>
                <a:spcPct val="0"/>
              </a:spcAft>
              <a:buFontTx/>
              <a:buChar char="•"/>
            </a:pP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bolstered relationship with Afghanistan and is now the largest regional donor to Afghanistan; </a:t>
            </a:r>
          </a:p>
          <a:p>
            <a:pPr lvl="1" eaLnBrk="0" fontAlgn="base" hangingPunct="0">
              <a:spcBef>
                <a:spcPct val="0"/>
              </a:spcBef>
              <a:spcAft>
                <a:spcPct val="0"/>
              </a:spcAft>
              <a:buFontTx/>
              <a:buChar char="•"/>
            </a:pP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has expanded ties with Israel as a potential defence partner; </a:t>
            </a:r>
          </a:p>
          <a:p>
            <a:pPr lvl="1" eaLnBrk="0" fontAlgn="base" hangingPunct="0">
              <a:spcBef>
                <a:spcPct val="0"/>
              </a:spcBef>
              <a:spcAft>
                <a:spcPct val="0"/>
              </a:spcAft>
              <a:buFontTx/>
              <a:buChar char="•"/>
            </a:pP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has brought the Indian economy to 8-9% annual growth rate.</a:t>
            </a:r>
          </a:p>
          <a:p>
            <a:pPr marL="0" lvl="0" indent="0" eaLnBrk="0" fontAlgn="base" hangingPunct="0">
              <a:spcBef>
                <a:spcPct val="0"/>
              </a:spcBef>
              <a:spcAft>
                <a:spcPct val="0"/>
              </a:spcAft>
              <a:buFontTx/>
              <a:buChar char="•"/>
            </a:pPr>
            <a:r>
              <a:rPr lang="en-GB" sz="4900" dirty="0" smtClean="0">
                <a:latin typeface="Cambria" pitchFamily="18" charset="0"/>
                <a:ea typeface="Times New Roman" pitchFamily="18" charset="0"/>
                <a:cs typeface="Times New Roman" pitchFamily="18" charset="0"/>
              </a:rPr>
              <a:t>b</a:t>
            </a: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efore PM, </a:t>
            </a:r>
            <a:endParaRPr lang="en-GB" sz="4900" dirty="0" smtClean="0">
              <a:latin typeface="Cambria" pitchFamily="18" charset="0"/>
              <a:ea typeface="Times New Roman" pitchFamily="18" charset="0"/>
              <a:cs typeface="Times New Roman" pitchFamily="18" charset="0"/>
            </a:endParaRPr>
          </a:p>
          <a:p>
            <a:pPr lvl="1" eaLnBrk="0" fontAlgn="base" hangingPunct="0">
              <a:spcBef>
                <a:spcPct val="0"/>
              </a:spcBef>
              <a:spcAft>
                <a:spcPct val="0"/>
              </a:spcAft>
              <a:buFontTx/>
              <a:buChar char="•"/>
            </a:pP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served as the Finance Minister from 1991 to 1996 </a:t>
            </a:r>
          </a:p>
          <a:p>
            <a:pPr lvl="1" eaLnBrk="0" fontAlgn="base" hangingPunct="0">
              <a:spcBef>
                <a:spcPct val="0"/>
              </a:spcBef>
              <a:spcAft>
                <a:spcPct val="0"/>
              </a:spcAft>
              <a:buFontTx/>
              <a:buChar char="•"/>
            </a:pP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began economic reforms to open the Indian economy to international trade/investment; </a:t>
            </a:r>
          </a:p>
          <a:p>
            <a:pPr lvl="1" eaLnBrk="0" fontAlgn="base" hangingPunct="0">
              <a:spcBef>
                <a:spcPct val="0"/>
              </a:spcBef>
              <a:spcAft>
                <a:spcPct val="0"/>
              </a:spcAft>
              <a:buFontTx/>
              <a:buChar char="•"/>
            </a:pP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served as Leader of the Opposition in India</a:t>
            </a:r>
            <a:r>
              <a:rPr lang="en-GB" sz="4900" dirty="0">
                <a:latin typeface="Cambria" pitchFamily="18" charset="0"/>
                <a:ea typeface="Times New Roman" pitchFamily="18" charset="0"/>
                <a:cs typeface="Times New Roman" pitchFamily="18" charset="0"/>
              </a:rPr>
              <a:t>’</a:t>
            </a: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s Upper House of Parliament from 1998 to 2004. </a:t>
            </a:r>
          </a:p>
          <a:p>
            <a:pPr marL="0" lvl="0" indent="0" eaLnBrk="0" fontAlgn="base" hangingPunct="0">
              <a:spcBef>
                <a:spcPct val="0"/>
              </a:spcBef>
              <a:spcAft>
                <a:spcPct val="0"/>
              </a:spcAft>
              <a:buFontTx/>
              <a:buChar char="•"/>
            </a:pPr>
            <a:endParaRPr kumimoji="0" lang="en-US" sz="4900" b="0" i="0" u="none" strike="noStrike" cap="none" normalizeH="0" baseline="0" dirty="0" smtClean="0">
              <a:ln>
                <a:noFill/>
              </a:ln>
              <a:solidFill>
                <a:schemeClr val="tx1"/>
              </a:solidFill>
              <a:effectLst/>
              <a:latin typeface="Cambria" pitchFamily="18" charset="0"/>
            </a:endParaRPr>
          </a:p>
          <a:p>
            <a:pPr marL="0" lvl="0" indent="0" eaLnBrk="0" fontAlgn="base" hangingPunct="0">
              <a:spcBef>
                <a:spcPct val="0"/>
              </a:spcBef>
              <a:spcAft>
                <a:spcPct val="0"/>
              </a:spcAft>
            </a:pPr>
            <a:r>
              <a:rPr kumimoji="0" lang="en-GB" sz="490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Education: </a:t>
            </a:r>
            <a:r>
              <a:rPr kumimoji="0" lang="en-GB" sz="49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Honours degree in Economics from Cambridge University</a:t>
            </a:r>
            <a:endParaRPr kumimoji="0" lang="en-GB" sz="4900" b="0" i="0" u="none" strike="noStrike" cap="none" normalizeH="0" baseline="0" dirty="0" smtClean="0">
              <a:ln>
                <a:noFill/>
              </a:ln>
              <a:solidFill>
                <a:schemeClr val="tx1"/>
              </a:solidFill>
              <a:effectLst/>
              <a:latin typeface="Cambria" pitchFamily="18" charset="0"/>
            </a:endParaRPr>
          </a:p>
          <a:p>
            <a:endParaRPr lang="en-GB" sz="4900" dirty="0">
              <a:latin typeface="Cambria" pitchFamily="18" charset="0"/>
            </a:endParaRPr>
          </a:p>
        </p:txBody>
      </p:sp>
      <p:sp>
        <p:nvSpPr>
          <p:cNvPr id="4" name="Content Placeholder 3"/>
          <p:cNvSpPr>
            <a:spLocks noGrp="1"/>
          </p:cNvSpPr>
          <p:nvPr>
            <p:ph sz="half" idx="2"/>
          </p:nvPr>
        </p:nvSpPr>
        <p:spPr>
          <a:xfrm>
            <a:off x="4648200" y="1219200"/>
            <a:ext cx="4267200" cy="5257800"/>
          </a:xfrm>
        </p:spPr>
        <p:txBody>
          <a:bodyPr>
            <a:noAutofit/>
          </a:bodyPr>
          <a:lstStyle/>
          <a:p>
            <a:pPr algn="ctr">
              <a:buNone/>
            </a:pPr>
            <a:r>
              <a:rPr lang="en-US" sz="1200" dirty="0">
                <a:latin typeface="Cambria" pitchFamily="18" charset="0"/>
              </a:rPr>
              <a:t>Barack </a:t>
            </a:r>
            <a:r>
              <a:rPr lang="en-US" sz="1200" dirty="0" smtClean="0">
                <a:latin typeface="Cambria" pitchFamily="18" charset="0"/>
              </a:rPr>
              <a:t>Obama</a:t>
            </a:r>
            <a:endParaRPr lang="en-US" sz="1200" dirty="0">
              <a:latin typeface="Cambria" pitchFamily="18" charset="0"/>
            </a:endParaRPr>
          </a:p>
          <a:p>
            <a:pPr lvl="0"/>
            <a:r>
              <a:rPr lang="en-US" sz="1200" dirty="0" smtClean="0">
                <a:latin typeface="Cambria" pitchFamily="18" charset="0"/>
              </a:rPr>
              <a:t>Born.1961 in Honolulu</a:t>
            </a:r>
            <a:endParaRPr lang="en-US" sz="1200" dirty="0">
              <a:latin typeface="Cambria" pitchFamily="18" charset="0"/>
            </a:endParaRPr>
          </a:p>
          <a:p>
            <a:pPr lvl="0"/>
            <a:r>
              <a:rPr lang="en-US" sz="1200" dirty="0" smtClean="0">
                <a:latin typeface="Cambria" pitchFamily="18" charset="0"/>
              </a:rPr>
              <a:t>Family: married </a:t>
            </a:r>
            <a:r>
              <a:rPr lang="en-US" sz="1200" dirty="0">
                <a:latin typeface="Cambria" pitchFamily="18" charset="0"/>
              </a:rPr>
              <a:t>to:  Michelle </a:t>
            </a:r>
            <a:r>
              <a:rPr lang="en-US" sz="1200" dirty="0" smtClean="0">
                <a:latin typeface="Cambria" pitchFamily="18" charset="0"/>
              </a:rPr>
              <a:t>Robinson; 2 daughters, Malia  and Sasha </a:t>
            </a:r>
          </a:p>
          <a:p>
            <a:r>
              <a:rPr lang="en-US" sz="1200" dirty="0" smtClean="0">
                <a:latin typeface="Cambria" pitchFamily="18" charset="0"/>
              </a:rPr>
              <a:t>Education: Harvard Law School J.D</a:t>
            </a:r>
            <a:r>
              <a:rPr lang="en-US" sz="1200" dirty="0">
                <a:latin typeface="Cambria" pitchFamily="18" charset="0"/>
              </a:rPr>
              <a:t>. – </a:t>
            </a:r>
            <a:r>
              <a:rPr lang="en-US" sz="1200" i="1" dirty="0">
                <a:latin typeface="Cambria" pitchFamily="18" charset="0"/>
              </a:rPr>
              <a:t>Magna cum laude</a:t>
            </a:r>
            <a:endParaRPr lang="en-US" sz="1200" dirty="0">
              <a:latin typeface="Cambria" pitchFamily="18" charset="0"/>
            </a:endParaRPr>
          </a:p>
          <a:p>
            <a:pPr lvl="0"/>
            <a:r>
              <a:rPr lang="en-US" sz="1200" dirty="0" smtClean="0">
                <a:latin typeface="Cambria" pitchFamily="18" charset="0"/>
              </a:rPr>
              <a:t>Career</a:t>
            </a:r>
            <a:r>
              <a:rPr lang="en-US" sz="1200" dirty="0">
                <a:latin typeface="Cambria" pitchFamily="18" charset="0"/>
              </a:rPr>
              <a:t>:</a:t>
            </a:r>
          </a:p>
          <a:p>
            <a:pPr lvl="1"/>
            <a:r>
              <a:rPr lang="en-US" sz="1200" dirty="0">
                <a:latin typeface="Cambria" pitchFamily="18" charset="0"/>
              </a:rPr>
              <a:t>Community </a:t>
            </a:r>
            <a:r>
              <a:rPr lang="en-US" sz="1200" dirty="0" err="1">
                <a:latin typeface="Cambria" pitchFamily="18" charset="0"/>
              </a:rPr>
              <a:t>Organiser</a:t>
            </a:r>
            <a:endParaRPr lang="en-US" sz="1200" dirty="0">
              <a:latin typeface="Cambria" pitchFamily="18" charset="0"/>
            </a:endParaRPr>
          </a:p>
          <a:p>
            <a:pPr lvl="1"/>
            <a:r>
              <a:rPr lang="en-US" sz="1200" dirty="0">
                <a:latin typeface="Cambria" pitchFamily="18" charset="0"/>
              </a:rPr>
              <a:t>Lawyer</a:t>
            </a:r>
          </a:p>
          <a:p>
            <a:pPr lvl="1"/>
            <a:r>
              <a:rPr lang="en-US" sz="1200" dirty="0">
                <a:latin typeface="Cambria" pitchFamily="18" charset="0"/>
              </a:rPr>
              <a:t>Academia</a:t>
            </a:r>
          </a:p>
          <a:p>
            <a:pPr lvl="2"/>
            <a:r>
              <a:rPr lang="en-US" sz="1200" dirty="0">
                <a:latin typeface="Cambria" pitchFamily="18" charset="0"/>
              </a:rPr>
              <a:t>University of Chicago Law School</a:t>
            </a:r>
          </a:p>
          <a:p>
            <a:pPr lvl="1"/>
            <a:r>
              <a:rPr lang="en-US" sz="1200" dirty="0">
                <a:latin typeface="Cambria" pitchFamily="18" charset="0"/>
              </a:rPr>
              <a:t>Politics</a:t>
            </a:r>
          </a:p>
          <a:p>
            <a:pPr lvl="2"/>
            <a:r>
              <a:rPr lang="en-US" sz="1200" dirty="0">
                <a:latin typeface="Cambria" pitchFamily="18" charset="0"/>
              </a:rPr>
              <a:t>State Senator, </a:t>
            </a:r>
            <a:r>
              <a:rPr lang="en-US" sz="1200" dirty="0" smtClean="0">
                <a:latin typeface="Cambria" pitchFamily="18" charset="0"/>
              </a:rPr>
              <a:t>Illinois: 1997-2004</a:t>
            </a:r>
            <a:endParaRPr lang="en-US" sz="1200" dirty="0">
              <a:latin typeface="Cambria" pitchFamily="18" charset="0"/>
            </a:endParaRPr>
          </a:p>
          <a:p>
            <a:pPr lvl="2"/>
            <a:r>
              <a:rPr lang="en-US" sz="1200" dirty="0">
                <a:latin typeface="Cambria" pitchFamily="18" charset="0"/>
              </a:rPr>
              <a:t>U.S. </a:t>
            </a:r>
            <a:r>
              <a:rPr lang="en-US" sz="1200" dirty="0" smtClean="0">
                <a:latin typeface="Cambria" pitchFamily="18" charset="0"/>
              </a:rPr>
              <a:t>Senator : 2005-2008</a:t>
            </a:r>
            <a:endParaRPr lang="en-US" sz="1200" dirty="0">
              <a:latin typeface="Cambria" pitchFamily="18" charset="0"/>
            </a:endParaRPr>
          </a:p>
          <a:p>
            <a:pPr lvl="0"/>
            <a:r>
              <a:rPr lang="en-US" sz="1200" dirty="0">
                <a:latin typeface="Cambria" pitchFamily="18" charset="0"/>
              </a:rPr>
              <a:t>Presidency</a:t>
            </a:r>
          </a:p>
          <a:p>
            <a:pPr lvl="1"/>
            <a:r>
              <a:rPr lang="en-US" sz="1200" dirty="0">
                <a:latin typeface="Cambria" pitchFamily="18" charset="0"/>
              </a:rPr>
              <a:t>Expansion of Healthcare</a:t>
            </a:r>
          </a:p>
          <a:p>
            <a:pPr lvl="1"/>
            <a:r>
              <a:rPr lang="en-US" sz="1200" dirty="0">
                <a:latin typeface="Cambria" pitchFamily="18" charset="0"/>
              </a:rPr>
              <a:t>Action on climate change</a:t>
            </a:r>
          </a:p>
          <a:p>
            <a:pPr lvl="1"/>
            <a:r>
              <a:rPr lang="en-US" sz="1200" dirty="0">
                <a:latin typeface="Cambria" pitchFamily="18" charset="0"/>
              </a:rPr>
              <a:t>Close to $800 Billion stimulus package</a:t>
            </a:r>
          </a:p>
          <a:p>
            <a:pPr lvl="1"/>
            <a:r>
              <a:rPr lang="en-US" sz="1200" dirty="0">
                <a:latin typeface="Cambria" pitchFamily="18" charset="0"/>
              </a:rPr>
              <a:t>Foreign Policy</a:t>
            </a:r>
          </a:p>
          <a:p>
            <a:pPr lvl="2"/>
            <a:r>
              <a:rPr lang="en-US" sz="1200" dirty="0">
                <a:latin typeface="Cambria" pitchFamily="18" charset="0"/>
              </a:rPr>
              <a:t>Visit to India in his first term itself</a:t>
            </a:r>
          </a:p>
          <a:p>
            <a:pPr lvl="2"/>
            <a:r>
              <a:rPr lang="en-US" sz="1200" dirty="0">
                <a:latin typeface="Cambria" pitchFamily="18" charset="0"/>
              </a:rPr>
              <a:t>“New beginning” in ties with the Arab world</a:t>
            </a:r>
          </a:p>
          <a:p>
            <a:pPr lvl="2"/>
            <a:r>
              <a:rPr lang="en-US" sz="1200" dirty="0">
                <a:latin typeface="Cambria" pitchFamily="18" charset="0"/>
              </a:rPr>
              <a:t>“Reset” in relations with Russia</a:t>
            </a:r>
          </a:p>
          <a:p>
            <a:pPr lvl="2"/>
            <a:r>
              <a:rPr lang="en-US" sz="1200" dirty="0">
                <a:latin typeface="Cambria" pitchFamily="18" charset="0"/>
              </a:rPr>
              <a:t>Pull-out of Iraq</a:t>
            </a:r>
          </a:p>
          <a:p>
            <a:pPr lvl="2"/>
            <a:r>
              <a:rPr lang="en-US" sz="1200" dirty="0">
                <a:latin typeface="Cambria" pitchFamily="18" charset="0"/>
              </a:rPr>
              <a:t>Troop surge in Afghanistan</a:t>
            </a:r>
          </a:p>
          <a:p>
            <a:r>
              <a:rPr lang="en-US" sz="1600" dirty="0">
                <a:latin typeface="Cambria" pitchFamily="18" charset="0"/>
              </a:rPr>
              <a:t> </a:t>
            </a:r>
          </a:p>
          <a:p>
            <a:endParaRPr lang="en-GB" sz="1600" dirty="0">
              <a:latin typeface="Cambr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152400"/>
            <a:ext cx="8229600" cy="1143000"/>
          </a:xfrm>
        </p:spPr>
        <p:txBody>
          <a:bodyPr>
            <a:normAutofit/>
          </a:bodyPr>
          <a:lstStyle/>
          <a:p>
            <a:r>
              <a:rPr lang="en-GB" sz="1600" b="1" i="1" dirty="0" smtClean="0">
                <a:latin typeface="Cambria" pitchFamily="18" charset="0"/>
              </a:rPr>
              <a:t>Telegraphic Style: </a:t>
            </a:r>
            <a:r>
              <a:rPr lang="en-GB" sz="1600" b="1" dirty="0" smtClean="0">
                <a:latin typeface="Cambria" pitchFamily="18" charset="0"/>
              </a:rPr>
              <a:t/>
            </a:r>
            <a:br>
              <a:rPr lang="en-GB" sz="1600" b="1" dirty="0" smtClean="0">
                <a:latin typeface="Cambria" pitchFamily="18" charset="0"/>
              </a:rPr>
            </a:br>
            <a:r>
              <a:rPr lang="en-GB" sz="1600" b="1" dirty="0" smtClean="0">
                <a:latin typeface="Cambria" pitchFamily="18" charset="0"/>
              </a:rPr>
              <a:t>Meeting </a:t>
            </a:r>
            <a:r>
              <a:rPr lang="en-GB" sz="1600" b="1" dirty="0" smtClean="0">
                <a:latin typeface="Cambria" pitchFamily="18" charset="0"/>
              </a:rPr>
              <a:t>of Secretary General </a:t>
            </a:r>
            <a:r>
              <a:rPr lang="en-GB" sz="1600" b="1" dirty="0">
                <a:latin typeface="Cambria" pitchFamily="18" charset="0"/>
              </a:rPr>
              <a:t>S</a:t>
            </a:r>
            <a:r>
              <a:rPr lang="en-GB" sz="1600" b="1" dirty="0" smtClean="0">
                <a:latin typeface="Cambria" pitchFamily="18" charset="0"/>
              </a:rPr>
              <a:t>olana </a:t>
            </a:r>
            <a:br>
              <a:rPr lang="en-GB" sz="1600" b="1" dirty="0" smtClean="0">
                <a:latin typeface="Cambria" pitchFamily="18" charset="0"/>
              </a:rPr>
            </a:br>
            <a:r>
              <a:rPr lang="en-GB" sz="1600" b="1" dirty="0" smtClean="0">
                <a:latin typeface="Cambria" pitchFamily="18" charset="0"/>
              </a:rPr>
              <a:t>with the Canadian Minister of Defence, the honourable Douglas Young, </a:t>
            </a:r>
            <a:br>
              <a:rPr lang="en-GB" sz="1600" b="1" dirty="0" smtClean="0">
                <a:latin typeface="Cambria" pitchFamily="18" charset="0"/>
              </a:rPr>
            </a:br>
            <a:r>
              <a:rPr lang="en-GB" sz="1600" b="1" dirty="0" smtClean="0">
                <a:latin typeface="Cambria" pitchFamily="18" charset="0"/>
              </a:rPr>
              <a:t>DND Headquarters, Ottawa , 5 May 1995</a:t>
            </a:r>
            <a:endParaRPr lang="en-GB" sz="1600" b="1" dirty="0">
              <a:latin typeface="Cambria" pitchFamily="18" charset="0"/>
            </a:endParaRPr>
          </a:p>
        </p:txBody>
      </p:sp>
      <p:sp>
        <p:nvSpPr>
          <p:cNvPr id="4" name="Content Placeholder 3"/>
          <p:cNvSpPr>
            <a:spLocks noGrp="1"/>
          </p:cNvSpPr>
          <p:nvPr>
            <p:ph idx="1"/>
          </p:nvPr>
        </p:nvSpPr>
        <p:spPr>
          <a:xfrm>
            <a:off x="228600" y="1524000"/>
            <a:ext cx="8686800" cy="5029200"/>
          </a:xfrm>
        </p:spPr>
        <p:txBody>
          <a:bodyPr>
            <a:normAutofit fontScale="92500"/>
          </a:bodyPr>
          <a:lstStyle/>
          <a:p>
            <a:r>
              <a:rPr lang="en-GB" sz="1600" b="1" dirty="0" smtClean="0">
                <a:latin typeface="Cambria" pitchFamily="18" charset="0"/>
              </a:rPr>
              <a:t>Congratulations</a:t>
            </a:r>
            <a:r>
              <a:rPr lang="en-GB" sz="1600" dirty="0" smtClean="0">
                <a:latin typeface="Cambria" pitchFamily="18" charset="0"/>
              </a:rPr>
              <a:t> on appointment. Look forward to working with you.</a:t>
            </a:r>
          </a:p>
          <a:p>
            <a:endParaRPr lang="en-GB" sz="1600" dirty="0" smtClean="0">
              <a:latin typeface="Cambria" pitchFamily="18" charset="0"/>
            </a:endParaRPr>
          </a:p>
          <a:p>
            <a:r>
              <a:rPr lang="en-GB" sz="1600" dirty="0" smtClean="0">
                <a:latin typeface="Cambria" pitchFamily="18" charset="0"/>
              </a:rPr>
              <a:t>Continuing </a:t>
            </a:r>
            <a:r>
              <a:rPr lang="en-GB" sz="1600" b="1" dirty="0" smtClean="0">
                <a:latin typeface="Cambria" pitchFamily="18" charset="0"/>
              </a:rPr>
              <a:t>Canadian commitment </a:t>
            </a:r>
            <a:r>
              <a:rPr lang="en-GB" sz="1600" dirty="0" smtClean="0">
                <a:latin typeface="Cambria" pitchFamily="18" charset="0"/>
              </a:rPr>
              <a:t>to Europe of vital importance (impact on Europe-US). Will</a:t>
            </a:r>
          </a:p>
          <a:p>
            <a:pPr>
              <a:buNone/>
            </a:pPr>
            <a:r>
              <a:rPr lang="en-GB" sz="1600" dirty="0" smtClean="0">
                <a:latin typeface="Cambria" pitchFamily="18" charset="0"/>
              </a:rPr>
              <a:t>        stress this in public appearances. </a:t>
            </a:r>
          </a:p>
          <a:p>
            <a:endParaRPr lang="en-GB" sz="1600" dirty="0" smtClean="0">
              <a:latin typeface="Cambria" pitchFamily="18" charset="0"/>
            </a:endParaRPr>
          </a:p>
          <a:p>
            <a:r>
              <a:rPr lang="en-GB" sz="1600" dirty="0" smtClean="0">
                <a:latin typeface="Cambria" pitchFamily="18" charset="0"/>
              </a:rPr>
              <a:t>NATO involvement in </a:t>
            </a:r>
            <a:r>
              <a:rPr lang="en-GB" sz="1600" b="1" dirty="0" smtClean="0">
                <a:latin typeface="Cambria" pitchFamily="18" charset="0"/>
              </a:rPr>
              <a:t>FRY</a:t>
            </a:r>
            <a:r>
              <a:rPr lang="en-GB" sz="1600" dirty="0" smtClean="0">
                <a:latin typeface="Cambria" pitchFamily="18" charset="0"/>
              </a:rPr>
              <a:t> post-Dayton essential. Can we count on Ottawa for </a:t>
            </a:r>
            <a:r>
              <a:rPr lang="en-GB" sz="1600" b="1" dirty="0" smtClean="0">
                <a:latin typeface="Cambria" pitchFamily="18" charset="0"/>
              </a:rPr>
              <a:t>IFOR</a:t>
            </a:r>
            <a:r>
              <a:rPr lang="en-GB" sz="1600" dirty="0" smtClean="0">
                <a:latin typeface="Cambria" pitchFamily="18" charset="0"/>
              </a:rPr>
              <a:t>?</a:t>
            </a:r>
          </a:p>
          <a:p>
            <a:endParaRPr lang="en-GB" sz="1600" dirty="0" smtClean="0">
              <a:latin typeface="Cambria" pitchFamily="18" charset="0"/>
            </a:endParaRPr>
          </a:p>
          <a:p>
            <a:r>
              <a:rPr lang="en-GB" sz="1600" dirty="0" smtClean="0">
                <a:latin typeface="Cambria" pitchFamily="18" charset="0"/>
              </a:rPr>
              <a:t>Concerned about developments on </a:t>
            </a:r>
            <a:r>
              <a:rPr lang="en-GB" sz="1600" b="1" dirty="0" smtClean="0">
                <a:latin typeface="Cambria" pitchFamily="18" charset="0"/>
              </a:rPr>
              <a:t>enlargement</a:t>
            </a:r>
            <a:r>
              <a:rPr lang="en-GB" sz="1600" dirty="0" smtClean="0">
                <a:latin typeface="Cambria" pitchFamily="18" charset="0"/>
              </a:rPr>
              <a:t> front. </a:t>
            </a:r>
          </a:p>
          <a:p>
            <a:pPr lvl="1"/>
            <a:r>
              <a:rPr lang="en-GB" sz="1600" dirty="0" smtClean="0">
                <a:latin typeface="Cambria" pitchFamily="18" charset="0"/>
              </a:rPr>
              <a:t>Russia is key but not exclusive problem. Offer to Russia is as far as we can go without giving </a:t>
            </a:r>
          </a:p>
          <a:p>
            <a:pPr lvl="1">
              <a:buNone/>
            </a:pPr>
            <a:r>
              <a:rPr lang="en-GB" sz="1600" dirty="0" smtClean="0">
                <a:latin typeface="Cambria" pitchFamily="18" charset="0"/>
              </a:rPr>
              <a:t>      Moscow </a:t>
            </a:r>
            <a:r>
              <a:rPr lang="en-GB" sz="1600" i="1" dirty="0" err="1" smtClean="0">
                <a:latin typeface="Cambria" pitchFamily="18" charset="0"/>
              </a:rPr>
              <a:t>droit</a:t>
            </a:r>
            <a:r>
              <a:rPr lang="en-GB" sz="1600" i="1" dirty="0" smtClean="0">
                <a:latin typeface="Cambria" pitchFamily="18" charset="0"/>
              </a:rPr>
              <a:t> de regard </a:t>
            </a:r>
            <a:r>
              <a:rPr lang="en-GB" sz="1600" dirty="0" smtClean="0">
                <a:latin typeface="Cambria" pitchFamily="18" charset="0"/>
              </a:rPr>
              <a:t>but issue driven by uncertainty surrounding Yeltsin.</a:t>
            </a:r>
          </a:p>
          <a:p>
            <a:pPr lvl="1"/>
            <a:r>
              <a:rPr lang="en-GB" sz="1600" dirty="0" smtClean="0">
                <a:latin typeface="Cambria" pitchFamily="18" charset="0"/>
              </a:rPr>
              <a:t>If not possible to proceed, need robust back up plan </a:t>
            </a:r>
            <a:r>
              <a:rPr lang="en-GB" sz="1600" dirty="0">
                <a:latin typeface="Cambria" pitchFamily="18" charset="0"/>
              </a:rPr>
              <a:t>{</a:t>
            </a:r>
            <a:r>
              <a:rPr lang="en-GB" sz="1600" dirty="0" smtClean="0">
                <a:latin typeface="Cambria" pitchFamily="18" charset="0"/>
              </a:rPr>
              <a:t>see background }</a:t>
            </a:r>
          </a:p>
          <a:p>
            <a:endParaRPr lang="en-GB" sz="1600" dirty="0" smtClean="0">
              <a:latin typeface="Cambria" pitchFamily="18" charset="0"/>
            </a:endParaRPr>
          </a:p>
          <a:p>
            <a:r>
              <a:rPr lang="en-GB" sz="1600" dirty="0" smtClean="0">
                <a:latin typeface="Cambria" pitchFamily="18" charset="0"/>
              </a:rPr>
              <a:t>Views on </a:t>
            </a:r>
            <a:r>
              <a:rPr lang="en-GB" sz="1600" b="1" dirty="0" smtClean="0">
                <a:latin typeface="Cambria" pitchFamily="18" charset="0"/>
              </a:rPr>
              <a:t>Summit</a:t>
            </a:r>
            <a:r>
              <a:rPr lang="en-GB" sz="1600" dirty="0" smtClean="0">
                <a:latin typeface="Cambria" pitchFamily="18" charset="0"/>
              </a:rPr>
              <a:t> in 1997. Preferences to timing? Agenda? </a:t>
            </a:r>
          </a:p>
          <a:p>
            <a:endParaRPr lang="en-GB" sz="1600" b="1" dirty="0" smtClean="0">
              <a:latin typeface="Cambria" pitchFamily="18" charset="0"/>
            </a:endParaRPr>
          </a:p>
          <a:p>
            <a:r>
              <a:rPr lang="en-GB" sz="1600" b="1" dirty="0">
                <a:latin typeface="Cambria" pitchFamily="18" charset="0"/>
              </a:rPr>
              <a:t>{</a:t>
            </a:r>
            <a:r>
              <a:rPr lang="en-GB" sz="1600" b="1" dirty="0" smtClean="0">
                <a:latin typeface="Cambria" pitchFamily="18" charset="0"/>
              </a:rPr>
              <a:t>Fish War.}</a:t>
            </a:r>
            <a:r>
              <a:rPr lang="en-GB" sz="1600" dirty="0" smtClean="0">
                <a:latin typeface="Cambria" pitchFamily="18" charset="0"/>
              </a:rPr>
              <a:t> If raised, stress need to be neutral but also hope b for quick resolution.</a:t>
            </a:r>
          </a:p>
          <a:p>
            <a:endParaRPr lang="en-GB" sz="1600" b="1" dirty="0" smtClean="0">
              <a:latin typeface="Cambria" pitchFamily="18" charset="0"/>
            </a:endParaRPr>
          </a:p>
          <a:p>
            <a:r>
              <a:rPr lang="en-GB" sz="1600" b="1" dirty="0" smtClean="0">
                <a:latin typeface="Cambria" pitchFamily="18" charset="0"/>
              </a:rPr>
              <a:t>{Somalia Scandal.}</a:t>
            </a:r>
            <a:r>
              <a:rPr lang="en-GB" sz="1600" dirty="0" smtClean="0">
                <a:latin typeface="Cambria" pitchFamily="18" charset="0"/>
              </a:rPr>
              <a:t> If raised, reassure that you plan to be very cautious in public in view of legal </a:t>
            </a:r>
          </a:p>
          <a:p>
            <a:pPr>
              <a:buNone/>
            </a:pPr>
            <a:r>
              <a:rPr lang="en-GB" sz="1600" dirty="0" smtClean="0">
                <a:latin typeface="Cambria" pitchFamily="18" charset="0"/>
              </a:rPr>
              <a:t>        ramifications.</a:t>
            </a:r>
            <a:endParaRPr lang="en-GB" sz="1600" dirty="0">
              <a:latin typeface="Cambr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74638"/>
            <a:ext cx="8229600" cy="1096962"/>
          </a:xfrm>
        </p:spPr>
        <p:txBody>
          <a:bodyPr>
            <a:normAutofit/>
          </a:bodyPr>
          <a:lstStyle/>
          <a:p>
            <a:r>
              <a:rPr lang="en-GB" sz="1600" b="1" i="1" dirty="0" smtClean="0">
                <a:latin typeface="Cambria" pitchFamily="18" charset="0"/>
              </a:rPr>
              <a:t>Telegraphic Style:</a:t>
            </a:r>
            <a:r>
              <a:rPr lang="en-GB" sz="1600" b="1" dirty="0" smtClean="0">
                <a:latin typeface="Cambria" pitchFamily="18" charset="0"/>
              </a:rPr>
              <a:t/>
            </a:r>
            <a:br>
              <a:rPr lang="en-GB" sz="1600" b="1" dirty="0" smtClean="0">
                <a:latin typeface="Cambria" pitchFamily="18" charset="0"/>
              </a:rPr>
            </a:br>
            <a:r>
              <a:rPr lang="en-GB" sz="1600" b="1" dirty="0" smtClean="0">
                <a:latin typeface="Cambria" pitchFamily="18" charset="0"/>
              </a:rPr>
              <a:t>Meeting </a:t>
            </a:r>
            <a:r>
              <a:rPr lang="en-GB" sz="1600" b="1" dirty="0" smtClean="0">
                <a:latin typeface="Cambria" pitchFamily="18" charset="0"/>
              </a:rPr>
              <a:t>between the  US President </a:t>
            </a:r>
            <a:br>
              <a:rPr lang="en-GB" sz="1600" b="1" dirty="0" smtClean="0">
                <a:latin typeface="Cambria" pitchFamily="18" charset="0"/>
              </a:rPr>
            </a:br>
            <a:r>
              <a:rPr lang="en-GB" sz="1600" b="1" dirty="0" smtClean="0">
                <a:latin typeface="Cambria" pitchFamily="18" charset="0"/>
              </a:rPr>
              <a:t>and Indian Prime Minister</a:t>
            </a:r>
            <a:r>
              <a:rPr lang="en-US" sz="1600" b="1" dirty="0" smtClean="0">
                <a:latin typeface="Cambria" pitchFamily="18" charset="0"/>
              </a:rPr>
              <a:t> </a:t>
            </a:r>
            <a:r>
              <a:rPr lang="en-GB" sz="1600" b="1" dirty="0" smtClean="0">
                <a:latin typeface="Cambria" pitchFamily="18" charset="0"/>
              </a:rPr>
              <a:t>Singh,</a:t>
            </a:r>
            <a:br>
              <a:rPr lang="en-GB" sz="1600" b="1" dirty="0" smtClean="0">
                <a:latin typeface="Cambria" pitchFamily="18" charset="0"/>
              </a:rPr>
            </a:br>
            <a:r>
              <a:rPr lang="en-GB" sz="1600" b="1" dirty="0" smtClean="0">
                <a:latin typeface="Cambria" pitchFamily="18" charset="0"/>
              </a:rPr>
              <a:t>New Delhi, 11 November 2010</a:t>
            </a:r>
            <a:endParaRPr lang="en-GB" sz="1600" b="1" dirty="0">
              <a:latin typeface="Cambria" pitchFamily="18" charset="0"/>
            </a:endParaRPr>
          </a:p>
        </p:txBody>
      </p:sp>
      <p:sp>
        <p:nvSpPr>
          <p:cNvPr id="3" name="Content Placeholder 2"/>
          <p:cNvSpPr>
            <a:spLocks noGrp="1"/>
          </p:cNvSpPr>
          <p:nvPr>
            <p:ph idx="1"/>
          </p:nvPr>
        </p:nvSpPr>
        <p:spPr>
          <a:xfrm>
            <a:off x="457200" y="1676400"/>
            <a:ext cx="8229600" cy="4876800"/>
          </a:xfrm>
        </p:spPr>
        <p:txBody>
          <a:bodyPr>
            <a:noAutofit/>
          </a:bodyPr>
          <a:lstStyle/>
          <a:p>
            <a:pPr lvl="0"/>
            <a:r>
              <a:rPr lang="en-GB" sz="1200" b="1" dirty="0" smtClean="0">
                <a:latin typeface="Cambria" pitchFamily="18" charset="0"/>
              </a:rPr>
              <a:t>Opening. </a:t>
            </a:r>
            <a:r>
              <a:rPr lang="en-GB" sz="1200" dirty="0" smtClean="0">
                <a:latin typeface="Cambria" pitchFamily="18" charset="0"/>
              </a:rPr>
              <a:t>Honoured </a:t>
            </a:r>
            <a:r>
              <a:rPr lang="en-GB" sz="1200" dirty="0">
                <a:latin typeface="Cambria" pitchFamily="18" charset="0"/>
              </a:rPr>
              <a:t>to meet you </a:t>
            </a:r>
            <a:r>
              <a:rPr lang="en-GB" sz="1200" dirty="0" smtClean="0">
                <a:latin typeface="Cambria" pitchFamily="18" charset="0"/>
              </a:rPr>
              <a:t>again;  salute strength </a:t>
            </a:r>
            <a:r>
              <a:rPr lang="en-GB" sz="1200" dirty="0">
                <a:latin typeface="Cambria" pitchFamily="18" charset="0"/>
              </a:rPr>
              <a:t>and growth of US-India </a:t>
            </a:r>
            <a:r>
              <a:rPr lang="en-GB" sz="1200" dirty="0" smtClean="0">
                <a:latin typeface="Cambria" pitchFamily="18" charset="0"/>
              </a:rPr>
              <a:t>relations</a:t>
            </a:r>
          </a:p>
          <a:p>
            <a:pPr lvl="0"/>
            <a:endParaRPr lang="en-US" sz="1200" dirty="0">
              <a:latin typeface="Cambria" pitchFamily="18" charset="0"/>
            </a:endParaRPr>
          </a:p>
          <a:p>
            <a:pPr lvl="0"/>
            <a:r>
              <a:rPr lang="en-GB" sz="1200" b="1" dirty="0" smtClean="0">
                <a:latin typeface="Cambria" pitchFamily="18" charset="0"/>
              </a:rPr>
              <a:t>Economy</a:t>
            </a:r>
            <a:r>
              <a:rPr lang="en-US" sz="1200" dirty="0" smtClean="0">
                <a:latin typeface="Cambria" pitchFamily="18" charset="0"/>
              </a:rPr>
              <a:t>. </a:t>
            </a:r>
            <a:r>
              <a:rPr lang="en-GB" sz="1200" dirty="0" smtClean="0">
                <a:latin typeface="Cambria" pitchFamily="18" charset="0"/>
              </a:rPr>
              <a:t>Aiming  to </a:t>
            </a:r>
            <a:r>
              <a:rPr lang="en-GB" sz="1200" dirty="0">
                <a:latin typeface="Cambria" pitchFamily="18" charset="0"/>
              </a:rPr>
              <a:t>loosen export and foreign investment controls to expand </a:t>
            </a:r>
            <a:r>
              <a:rPr lang="en-GB" sz="1200" dirty="0" smtClean="0">
                <a:latin typeface="Cambria" pitchFamily="18" charset="0"/>
              </a:rPr>
              <a:t>US market </a:t>
            </a:r>
            <a:r>
              <a:rPr lang="en-GB" sz="1200" dirty="0">
                <a:latin typeface="Cambria" pitchFamily="18" charset="0"/>
              </a:rPr>
              <a:t>to Indian </a:t>
            </a:r>
            <a:r>
              <a:rPr lang="en-GB" sz="1200" dirty="0" smtClean="0">
                <a:latin typeface="Cambria" pitchFamily="18" charset="0"/>
              </a:rPr>
              <a:t>buyers.  Also working  to reduce </a:t>
            </a:r>
            <a:r>
              <a:rPr lang="en-GB" sz="1200" dirty="0">
                <a:latin typeface="Cambria" pitchFamily="18" charset="0"/>
              </a:rPr>
              <a:t>barriers on commercial companies that have military applications for </a:t>
            </a:r>
            <a:r>
              <a:rPr lang="en-GB" sz="1200" dirty="0" smtClean="0">
                <a:latin typeface="Cambria" pitchFamily="18" charset="0"/>
              </a:rPr>
              <a:t>India. </a:t>
            </a:r>
          </a:p>
          <a:p>
            <a:pPr lvl="0"/>
            <a:endParaRPr lang="en-GB" sz="1200" dirty="0">
              <a:latin typeface="Cambria" pitchFamily="18" charset="0"/>
            </a:endParaRPr>
          </a:p>
          <a:p>
            <a:r>
              <a:rPr lang="en-GB" sz="1200" b="1" dirty="0" smtClean="0">
                <a:latin typeface="Cambria" pitchFamily="18" charset="0"/>
              </a:rPr>
              <a:t>Defence Cooperation </a:t>
            </a:r>
            <a:r>
              <a:rPr lang="en-US" sz="1200" dirty="0" smtClean="0">
                <a:latin typeface="Cambria" pitchFamily="18" charset="0"/>
              </a:rPr>
              <a:t>. Progress on </a:t>
            </a:r>
            <a:r>
              <a:rPr lang="en-GB" sz="1200" dirty="0" smtClean="0">
                <a:latin typeface="Cambria" pitchFamily="18" charset="0"/>
              </a:rPr>
              <a:t>defence agreement for C-17s: important technology advantages for India. Can US expect quid pro quo? </a:t>
            </a:r>
            <a:endParaRPr lang="en-US" sz="1200" dirty="0" smtClean="0">
              <a:latin typeface="Cambria" pitchFamily="18" charset="0"/>
            </a:endParaRPr>
          </a:p>
          <a:p>
            <a:pPr lvl="0"/>
            <a:endParaRPr lang="en-GB" sz="1200" b="1" dirty="0" smtClean="0">
              <a:latin typeface="Cambria" pitchFamily="18" charset="0"/>
            </a:endParaRPr>
          </a:p>
          <a:p>
            <a:pPr lvl="0"/>
            <a:r>
              <a:rPr lang="en-GB" sz="1200" b="1" dirty="0" smtClean="0">
                <a:latin typeface="Cambria" pitchFamily="18" charset="0"/>
              </a:rPr>
              <a:t>UN Seat</a:t>
            </a:r>
            <a:r>
              <a:rPr lang="en-US" sz="1200" dirty="0" smtClean="0">
                <a:latin typeface="Cambria" pitchFamily="18" charset="0"/>
              </a:rPr>
              <a:t>. </a:t>
            </a:r>
            <a:r>
              <a:rPr lang="en-GB" sz="1200" dirty="0" smtClean="0">
                <a:latin typeface="Cambria" pitchFamily="18" charset="0"/>
              </a:rPr>
              <a:t>See India as emerging great power Strong </a:t>
            </a:r>
            <a:r>
              <a:rPr lang="en-GB" sz="1200" dirty="0">
                <a:latin typeface="Cambria" pitchFamily="18" charset="0"/>
              </a:rPr>
              <a:t>US support for India’s candidacy </a:t>
            </a:r>
            <a:r>
              <a:rPr lang="en-GB" sz="1200" dirty="0" smtClean="0">
                <a:latin typeface="Cambria" pitchFamily="18" charset="0"/>
              </a:rPr>
              <a:t>as permanent Security </a:t>
            </a:r>
            <a:r>
              <a:rPr lang="en-GB" sz="1200" dirty="0">
                <a:latin typeface="Cambria" pitchFamily="18" charset="0"/>
              </a:rPr>
              <a:t>Council </a:t>
            </a:r>
            <a:r>
              <a:rPr lang="en-GB" sz="1200" dirty="0" smtClean="0">
                <a:latin typeface="Cambria" pitchFamily="18" charset="0"/>
              </a:rPr>
              <a:t>member. { If </a:t>
            </a:r>
            <a:r>
              <a:rPr lang="en-GB" sz="1200" dirty="0">
                <a:latin typeface="Cambria" pitchFamily="18" charset="0"/>
              </a:rPr>
              <a:t>pressed on veto power, years for this to materialise through UNSC </a:t>
            </a:r>
            <a:r>
              <a:rPr lang="en-GB" sz="1200" dirty="0" smtClean="0">
                <a:latin typeface="Cambria" pitchFamily="18" charset="0"/>
              </a:rPr>
              <a:t>reform}</a:t>
            </a:r>
          </a:p>
          <a:p>
            <a:pPr lvl="0"/>
            <a:endParaRPr lang="en-US" sz="1200" dirty="0">
              <a:latin typeface="Cambria" pitchFamily="18" charset="0"/>
            </a:endParaRPr>
          </a:p>
          <a:p>
            <a:r>
              <a:rPr lang="en-GB" sz="1200" b="1" dirty="0" smtClean="0">
                <a:latin typeface="Cambria" pitchFamily="18" charset="0"/>
              </a:rPr>
              <a:t>India’s Nuclear Status. </a:t>
            </a:r>
            <a:r>
              <a:rPr lang="en-GB" sz="1200" dirty="0" smtClean="0">
                <a:latin typeface="Cambria" pitchFamily="18" charset="0"/>
              </a:rPr>
              <a:t>India’s responsible stewardship  of nuclear power crucial. US wants India in Nuclear Suppliers Group. and is working hard to make this happen.  But  without transparency of civilian nuclear programmes, no prospects of this happening.. Indian support in agreeing  Fissile Material Cut off Treaty  will help greatly.</a:t>
            </a:r>
            <a:endParaRPr lang="en-US" sz="1200" dirty="0" smtClean="0">
              <a:latin typeface="Cambria" pitchFamily="18" charset="0"/>
            </a:endParaRPr>
          </a:p>
          <a:p>
            <a:pPr lvl="1">
              <a:buNone/>
            </a:pPr>
            <a:r>
              <a:rPr lang="en-GB" sz="1200" dirty="0" smtClean="0">
                <a:latin typeface="Cambria" pitchFamily="18" charset="0"/>
              </a:rPr>
              <a:t>.</a:t>
            </a:r>
            <a:endParaRPr lang="en-US" sz="1200" dirty="0">
              <a:latin typeface="Cambria" pitchFamily="18" charset="0"/>
            </a:endParaRPr>
          </a:p>
          <a:p>
            <a:pPr lvl="0"/>
            <a:r>
              <a:rPr lang="en-GB" sz="1200" b="1" dirty="0" smtClean="0">
                <a:latin typeface="Cambria" pitchFamily="18" charset="0"/>
              </a:rPr>
              <a:t>Pakistan. </a:t>
            </a:r>
            <a:r>
              <a:rPr lang="en-GB" sz="1200" dirty="0" smtClean="0">
                <a:latin typeface="Cambria" pitchFamily="18" charset="0"/>
              </a:rPr>
              <a:t>US Pursuing campaign to neutralise Pakistan-based terrorism . US needs strong anti-terrorism effort  of Islamabad both in Afghanistan and at home.  US  polices to  Pakistan and India are complementary, not opposed. </a:t>
            </a:r>
            <a:endParaRPr lang="fr-CH" sz="1200" dirty="0" smtClean="0">
              <a:latin typeface="Cambria" pitchFamily="18" charset="0"/>
            </a:endParaRPr>
          </a:p>
          <a:p>
            <a:endParaRPr lang="en-GB" sz="1200" dirty="0">
              <a:latin typeface="Cambri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25" name="Rectangle 1"/>
          <p:cNvSpPr>
            <a:spLocks noChangeArrowheads="1"/>
          </p:cNvSpPr>
          <p:nvPr/>
        </p:nvSpPr>
        <p:spPr bwMode="auto">
          <a:xfrm>
            <a:off x="0" y="222682"/>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200" b="1" i="1" dirty="0" smtClean="0">
                <a:solidFill>
                  <a:sysClr val="windowText" lastClr="000000"/>
                </a:solidFill>
                <a:latin typeface="Cambria" pitchFamily="18" charset="0"/>
                <a:ea typeface="Calibri" pitchFamily="34" charset="0"/>
                <a:cs typeface="Times New Roman" pitchFamily="18" charset="0"/>
              </a:rPr>
              <a:t>Telegraphic Style</a:t>
            </a:r>
            <a:r>
              <a:rPr kumimoji="0" lang="en-US" sz="1200" b="1" i="0"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Meeting </a:t>
            </a:r>
            <a:r>
              <a:rPr kumimoji="0" lang="en-US" sz="1200" b="1" i="0"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between US President Barack OBAMA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and Prime Minister SINGH (Republic of India)</a:t>
            </a:r>
          </a:p>
          <a:p>
            <a:pPr marL="0" marR="0" lvl="0" indent="0" algn="ctr" defTabSz="914400" rtl="0" eaLnBrk="1" fontAlgn="base" latinLnBrk="0" hangingPunct="1">
              <a:lnSpc>
                <a:spcPct val="100000"/>
              </a:lnSpc>
              <a:spcBef>
                <a:spcPct val="0"/>
              </a:spcBef>
              <a:spcAft>
                <a:spcPct val="0"/>
              </a:spcAft>
              <a:buClrTx/>
              <a:buSzTx/>
              <a:buFontTx/>
              <a:buNone/>
              <a:tabLst/>
            </a:pPr>
            <a:r>
              <a:rPr lang="en-US" sz="1200" b="1" dirty="0" smtClean="0">
                <a:solidFill>
                  <a:sysClr val="windowText" lastClr="000000"/>
                </a:solidFill>
                <a:latin typeface="Cambria" pitchFamily="18" charset="0"/>
                <a:cs typeface="Times New Roman" pitchFamily="18" charset="0"/>
              </a:rPr>
              <a:t>New Delhi, 10 November 2010</a:t>
            </a:r>
            <a:endParaRPr kumimoji="0" lang="en-US" sz="1200" b="0" i="0" strike="noStrike" cap="none" normalizeH="0" baseline="0" dirty="0" smtClean="0">
              <a:ln>
                <a:noFill/>
              </a:ln>
              <a:solidFill>
                <a:sysClr val="windowText" lastClr="000000"/>
              </a:solidFill>
              <a:effectLst/>
              <a:latin typeface="Cambria"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200" b="1" i="0" u="sng"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Welcome to India</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Welcome</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President to our country.</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India </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gratified</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by visit.</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Allude to Obama </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previous visit in 1981</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as student.</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Rich heritage. Vibrant culture. Traditions of </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hospitality</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sz="800" b="0" i="0" u="none" strike="noStrike" cap="none" normalizeH="0" baseline="0" dirty="0" smtClean="0">
              <a:ln>
                <a:noFill/>
              </a:ln>
              <a:solidFill>
                <a:sysClr val="windowText" lastClr="000000"/>
              </a:solidFill>
              <a:effectLst/>
              <a:latin typeface="Cambria"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200" b="1" i="0" u="sng"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Historical links; Future Goals</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World’s </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oldest democracy</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and world’s </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largest democracy.</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Past: </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Technical collaboration after independence.</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Future:</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Shared vision. Democratic values. Regional stability.</a:t>
            </a:r>
            <a:endParaRPr kumimoji="0" lang="en-US" sz="800" b="0" i="0" u="none" strike="noStrike" cap="none" normalizeH="0" baseline="0" dirty="0" smtClean="0">
              <a:ln>
                <a:noFill/>
              </a:ln>
              <a:solidFill>
                <a:sysClr val="windowText" lastClr="000000"/>
              </a:solidFill>
              <a:effectLst/>
              <a:latin typeface="Cambria" pitchFamily="18" charset="0"/>
            </a:endParaRPr>
          </a:p>
          <a:p>
            <a:pPr lvl="1" eaLnBrk="0" fontAlgn="base" hangingPunct="0">
              <a:spcBef>
                <a:spcPct val="0"/>
              </a:spcBef>
              <a:spcAft>
                <a:spcPct val="0"/>
              </a:spcAft>
              <a:buFont typeface="Arial" pitchFamily="34" charset="0"/>
              <a:buChar char="•"/>
            </a:pP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Democratisation</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in Afghanistan – important</a:t>
            </a:r>
            <a:r>
              <a:rPr kumimoji="0" lang="en-US" sz="1200" b="0" i="0" u="none" strike="noStrike" cap="none" normalizeH="0" dirty="0" smtClean="0">
                <a:ln>
                  <a:noFill/>
                </a:ln>
                <a:solidFill>
                  <a:sysClr val="windowText" lastClr="000000"/>
                </a:solidFill>
                <a:effectLst/>
                <a:latin typeface="Cambria" pitchFamily="18" charset="0"/>
                <a:ea typeface="Calibri" pitchFamily="34" charset="0"/>
                <a:cs typeface="Times New Roman" pitchFamily="18" charset="0"/>
              </a:rPr>
              <a:t> in regional stabilisation </a:t>
            </a:r>
            <a:endPar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endParaRPr>
          </a:p>
          <a:p>
            <a:pPr marL="914400" marR="0" lvl="2" indent="0" algn="l" defTabSz="914400" rtl="0" eaLnBrk="0" fontAlgn="base" latinLnBrk="0" hangingPunct="0">
              <a:lnSpc>
                <a:spcPct val="100000"/>
              </a:lnSpc>
              <a:spcBef>
                <a:spcPct val="0"/>
              </a:spcBef>
              <a:spcAft>
                <a:spcPct val="0"/>
              </a:spcAft>
              <a:buClrTx/>
              <a:buSzTx/>
              <a:buFont typeface="Courier New" pitchFamily="49" charset="0"/>
              <a:buChar char="o"/>
              <a:tabLst/>
            </a:pPr>
            <a:endParaRPr kumimoji="0" lang="en-US" sz="800" b="0" i="0" u="none" strike="noStrike" cap="none" normalizeH="0" baseline="0" dirty="0" smtClean="0">
              <a:ln>
                <a:noFill/>
              </a:ln>
              <a:solidFill>
                <a:sysClr val="windowText" lastClr="000000"/>
              </a:solidFill>
              <a:effectLst/>
              <a:latin typeface="Cambria"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200" b="1" i="0" u="sng"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Terrorism, Afghanistan, Pakistan</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Mention </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26/11</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attacks.</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Looking for US support </a:t>
            </a:r>
            <a:r>
              <a:rPr kumimoji="0" lang="en-US" sz="1200" b="0" i="0" u="none" strike="noStrike" cap="none" normalizeH="0" dirty="0" smtClean="0">
                <a:ln>
                  <a:noFill/>
                </a:ln>
                <a:solidFill>
                  <a:sysClr val="windowText" lastClr="000000"/>
                </a:solidFill>
                <a:effectLst/>
                <a:latin typeface="Cambria" pitchFamily="18" charset="0"/>
                <a:ea typeface="Calibri" pitchFamily="34" charset="0"/>
                <a:cs typeface="Times New Roman" pitchFamily="18" charset="0"/>
              </a:rPr>
              <a:t> in</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ending </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cross-border terrorism in South Asia.</a:t>
            </a:r>
            <a:endParaRPr kumimoji="0" lang="en-US" sz="800" b="0" i="0" u="none" strike="noStrike" cap="none" normalizeH="0" baseline="0" dirty="0" smtClean="0">
              <a:ln>
                <a:noFill/>
              </a:ln>
              <a:solidFill>
                <a:sysClr val="windowText" lastClr="000000"/>
              </a:solidFill>
              <a:effectLst/>
              <a:latin typeface="Cambria" pitchFamily="18" charset="0"/>
            </a:endParaRPr>
          </a:p>
          <a:p>
            <a:pPr lvl="1" eaLnBrk="0" fontAlgn="base" hangingPunct="0">
              <a:spcBef>
                <a:spcPct val="0"/>
              </a:spcBef>
              <a:spcAft>
                <a:spcPct val="0"/>
              </a:spcAft>
              <a:buFont typeface="Arial" pitchFamily="34" charset="0"/>
              <a:buChar char="•"/>
            </a:pP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Effect on </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peace process</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with Pakistan.</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India revving up support for </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civilian reconstruction</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in </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Afghanistan.</a:t>
            </a:r>
          </a:p>
          <a:p>
            <a:pPr marL="457200" marR="0" lvl="1"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800" b="0" i="0" u="none" strike="noStrike" cap="none" normalizeH="0" baseline="0" dirty="0" smtClean="0">
              <a:ln>
                <a:noFill/>
              </a:ln>
              <a:solidFill>
                <a:sysClr val="windowText" lastClr="000000"/>
              </a:solidFill>
              <a:effectLst/>
              <a:latin typeface="Cambria"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200" b="1" i="0" u="sng"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Economic and Trade Relations</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US = one of the </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biggest FDI contributors</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to Indian economy.</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Also India’s </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biggest trading partner.</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Indian economy </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growth rate.</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Indian multinationals</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growing in US.</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Praise</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Obama’s commitment to </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free trade.</a:t>
            </a:r>
          </a:p>
          <a:p>
            <a:pPr marL="457200" marR="0" lvl="1"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800" b="0" i="0" u="none" strike="noStrike" cap="none" normalizeH="0" baseline="0" dirty="0" smtClean="0">
              <a:ln>
                <a:noFill/>
              </a:ln>
              <a:solidFill>
                <a:sysClr val="windowText" lastClr="000000"/>
              </a:solidFill>
              <a:effectLst/>
              <a:latin typeface="Cambria"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200" b="1" i="0" u="sng"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Nuclear Deal</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Taking our partnership to a new level.</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Pay tribute to USA’s role in </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ending India’s nuclear isolation.</a:t>
            </a:r>
            <a:endParaRPr kumimoji="0" lang="en-US" sz="800" b="0" i="0" u="none" strike="noStrike" cap="none" normalizeH="0" baseline="0" dirty="0" smtClean="0">
              <a:ln>
                <a:noFill/>
              </a:ln>
              <a:solidFill>
                <a:sysClr val="windowText" lastClr="000000"/>
              </a:solidFill>
              <a:effectLst/>
              <a:latin typeface="Cambria"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Looking forward to </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civilian partnership</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in this field.</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sz="800" b="0" i="0" u="none" strike="noStrike" cap="none" normalizeH="0" baseline="0" dirty="0" smtClean="0">
              <a:ln>
                <a:noFill/>
              </a:ln>
              <a:solidFill>
                <a:sysClr val="windowText" lastClr="000000"/>
              </a:solidFill>
              <a:effectLst/>
              <a:latin typeface="Cambria"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MIDTERM ELECTIONS</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Don’t mention. Wait for Obama to bring up topic. If brought up, reaffirm support for current policy line.] [</a:t>
            </a:r>
            <a:r>
              <a:rPr kumimoji="0" lang="en-US" sz="1200" b="1"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CLIMATE CHANGE</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If </a:t>
            </a:r>
            <a:r>
              <a:rPr kumimoji="0" lang="en-US" sz="1200" b="1" i="1"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pressed</a:t>
            </a:r>
            <a:r>
              <a:rPr kumimoji="0" lang="en-US" sz="1200" b="0" i="0" u="none" strike="noStrike" cap="none" normalizeH="0" baseline="0" dirty="0" smtClean="0">
                <a:ln>
                  <a:noFill/>
                </a:ln>
                <a:solidFill>
                  <a:sysClr val="windowText" lastClr="000000"/>
                </a:solidFill>
                <a:effectLst/>
                <a:latin typeface="Cambria" pitchFamily="18" charset="0"/>
                <a:ea typeface="Calibri" pitchFamily="34" charset="0"/>
                <a:cs typeface="Times New Roman" pitchFamily="18" charset="0"/>
              </a:rPr>
              <a:t>, respond with statement on responsibility of the developed world.]</a:t>
            </a:r>
            <a:endParaRPr kumimoji="0" lang="en-US" sz="1800" b="0" i="0" u="none" strike="noStrike" cap="none" normalizeH="0" baseline="0" dirty="0" smtClean="0">
              <a:ln>
                <a:noFill/>
              </a:ln>
              <a:solidFill>
                <a:sysClr val="windowText" lastClr="000000"/>
              </a:solidFill>
              <a:effectLst/>
              <a:latin typeface="Cambria"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387</TotalTime>
  <Words>2250</Words>
  <Application>Microsoft Office PowerPoint</Application>
  <PresentationFormat>On-screen Show (4:3)</PresentationFormat>
  <Paragraphs>296</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Crafting talking points </vt:lpstr>
      <vt:lpstr>The Briefing Package </vt:lpstr>
      <vt:lpstr>Approaches to drafting talking points </vt:lpstr>
      <vt:lpstr>  Short Paragraphs: Meeting Between the President  and Indian Prime Minister Singh, New Delhi, 11 November 2010 </vt:lpstr>
      <vt:lpstr>Slide 5</vt:lpstr>
      <vt:lpstr>Biography</vt:lpstr>
      <vt:lpstr>Telegraphic Style:  Meeting of Secretary General Solana  with the Canadian Minister of Defence, the honourable Douglas Young,  DND Headquarters, Ottawa , 5 May 1995</vt:lpstr>
      <vt:lpstr>Telegraphic Style: Meeting between the  US President  and Indian Prime Minister Singh, New Delhi, 11 November 2010</vt:lpstr>
      <vt:lpstr>Slide 9</vt:lpstr>
      <vt:lpstr>Key  words:  Meeting of Secretary General Solana  with the Canadian Minister of Defence, the honourable Douglas Young,  DND Headquarters, Ottawa , 5 May 1995</vt:lpstr>
      <vt:lpstr>Slide 11</vt:lpstr>
      <vt:lpstr>Exercise</vt:lpstr>
      <vt:lpstr>Committee Chair Meetings </vt:lpstr>
      <vt:lpstr>Questions for plenum</vt:lpstr>
    </vt:vector>
  </TitlesOfParts>
  <Company>GCSP IT Dept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principals for meetings</dc:title>
  <dc:creator>Law</dc:creator>
  <cp:lastModifiedBy>David</cp:lastModifiedBy>
  <cp:revision>31</cp:revision>
  <dcterms:created xsi:type="dcterms:W3CDTF">2010-11-23T11:06:42Z</dcterms:created>
  <dcterms:modified xsi:type="dcterms:W3CDTF">2014-01-09T19:11:51Z</dcterms:modified>
</cp:coreProperties>
</file>